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8"/>
  </p:notesMasterIdLst>
  <p:sldIdLst>
    <p:sldId id="256" r:id="rId2"/>
    <p:sldId id="261" r:id="rId3"/>
    <p:sldId id="258" r:id="rId4"/>
    <p:sldId id="257" r:id="rId5"/>
    <p:sldId id="260" r:id="rId6"/>
    <p:sldId id="259" r:id="rId7"/>
  </p:sldIdLst>
  <p:sldSz cx="10691813" cy="7559675"/>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0" d="100"/>
          <a:sy n="60" d="100"/>
        </p:scale>
        <p:origin x="11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3F442307-C0BB-4B42-A7A8-FB4D3748AC36}" type="datetimeFigureOut">
              <a:rPr kumimoji="1" lang="ja-JP" altLang="en-US" smtClean="0"/>
              <a:t>2024/12/20</a:t>
            </a:fld>
            <a:endParaRPr kumimoji="1" lang="ja-JP" altLang="en-US"/>
          </a:p>
        </p:txBody>
      </p:sp>
      <p:sp>
        <p:nvSpPr>
          <p:cNvPr id="4" name="スライド イメージ プレースホルダー 3"/>
          <p:cNvSpPr>
            <a:spLocks noGrp="1" noRot="1" noChangeAspect="1"/>
          </p:cNvSpPr>
          <p:nvPr>
            <p:ph type="sldImg" idx="2"/>
          </p:nvPr>
        </p:nvSpPr>
        <p:spPr>
          <a:xfrm>
            <a:off x="1014413" y="1233488"/>
            <a:ext cx="47069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84093547-9043-42CF-96D9-DF31FFB1BDC1}" type="slidenum">
              <a:rPr kumimoji="1" lang="ja-JP" altLang="en-US" smtClean="0"/>
              <a:t>‹#›</a:t>
            </a:fld>
            <a:endParaRPr kumimoji="1" lang="ja-JP" altLang="en-US"/>
          </a:p>
        </p:txBody>
      </p:sp>
    </p:spTree>
    <p:extLst>
      <p:ext uri="{BB962C8B-B14F-4D97-AF65-F5344CB8AC3E}">
        <p14:creationId xmlns:p14="http://schemas.microsoft.com/office/powerpoint/2010/main" val="12848818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2659341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3799706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1707325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1531095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257567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3883589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3658041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2102019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764715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4268586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C4E811E-A265-4741-9398-74EAED500FED}" type="datetimeFigureOut">
              <a:rPr kumimoji="1" lang="ja-JP" altLang="en-US" smtClean="0"/>
              <a:t>2024/12/20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488903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DC4E811E-A265-4741-9398-74EAED500FED}" type="datetimeFigureOut">
              <a:rPr kumimoji="1" lang="ja-JP" altLang="en-US" smtClean="0"/>
              <a:t>2024/12/20</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1729A02C-A764-49FD-AFF7-E534D9FA5CE4}" type="slidenum">
              <a:rPr kumimoji="1" lang="ja-JP" altLang="en-US" smtClean="0"/>
              <a:t>‹#›</a:t>
            </a:fld>
            <a:endParaRPr kumimoji="1" lang="ja-JP" altLang="en-US"/>
          </a:p>
        </p:txBody>
      </p:sp>
    </p:spTree>
    <p:extLst>
      <p:ext uri="{BB962C8B-B14F-4D97-AF65-F5344CB8AC3E}">
        <p14:creationId xmlns:p14="http://schemas.microsoft.com/office/powerpoint/2010/main" val="26432675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0CB107-5680-440C-ABF6-110FC5B21474}"/>
              </a:ext>
            </a:extLst>
          </p:cNvPr>
          <p:cNvSpPr>
            <a:spLocks noGrp="1"/>
          </p:cNvSpPr>
          <p:nvPr>
            <p:ph type="ctrTitle"/>
          </p:nvPr>
        </p:nvSpPr>
        <p:spPr>
          <a:xfrm>
            <a:off x="91868" y="347800"/>
            <a:ext cx="10436542" cy="394832"/>
          </a:xfrm>
          <a:solidFill>
            <a:srgbClr val="FFC000"/>
          </a:solidFill>
        </p:spPr>
        <p:txBody>
          <a:bodyPr>
            <a:normAutofit/>
          </a:bodyPr>
          <a:lstStyle/>
          <a:p>
            <a:pPr algn="l"/>
            <a:r>
              <a:rPr lang="ja-JP" altLang="en-US" sz="1400" dirty="0">
                <a:latin typeface="メイリオ" panose="020B0604030504040204" pitchFamily="50" charset="-128"/>
                <a:ea typeface="メイリオ" panose="020B0604030504040204" pitchFamily="50" charset="-128"/>
              </a:rPr>
              <a:t>＜申請時＞ </a:t>
            </a:r>
            <a:r>
              <a:rPr lang="ja-JP" altLang="en-US" sz="1800" dirty="0">
                <a:latin typeface="メイリオ" panose="020B0604030504040204" pitchFamily="50" charset="-128"/>
                <a:ea typeface="メイリオ" panose="020B0604030504040204" pitchFamily="50" charset="-128"/>
              </a:rPr>
              <a:t>○○中小企業支援事業　</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〇〇年○○月</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○○年○○月実施予定　（△△都道府県中小企業振興機関）</a:t>
            </a:r>
            <a:endParaRPr kumimoji="1" lang="ja-JP" altLang="en-US" sz="14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EECDFD21-8F80-431B-9965-291A354C6824}"/>
              </a:ext>
            </a:extLst>
          </p:cNvPr>
          <p:cNvSpPr txBox="1"/>
          <p:nvPr/>
        </p:nvSpPr>
        <p:spPr>
          <a:xfrm>
            <a:off x="179070" y="1027390"/>
            <a:ext cx="2186940" cy="1892826"/>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課題</a:t>
            </a:r>
            <a:r>
              <a:rPr kumimoji="1" lang="en-US" altLang="ja-JP" sz="1200" dirty="0">
                <a:latin typeface="メイリオ" panose="020B0604030504040204" pitchFamily="50" charset="-128"/>
                <a:ea typeface="メイリオ" panose="020B0604030504040204" pitchFamily="50" charset="-128"/>
              </a:rPr>
              <a:t>】</a:t>
            </a: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ja-JP" altLang="en-US" sz="105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6E1605FD-6B2E-42FD-BEC0-CCA954ED4D4A}"/>
              </a:ext>
            </a:extLst>
          </p:cNvPr>
          <p:cNvSpPr txBox="1"/>
          <p:nvPr/>
        </p:nvSpPr>
        <p:spPr>
          <a:xfrm>
            <a:off x="144780" y="3448932"/>
            <a:ext cx="2186940" cy="1938992"/>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目的</a:t>
            </a:r>
            <a:r>
              <a:rPr kumimoji="1" lang="en-US" altLang="ja-JP" sz="1200" dirty="0">
                <a:latin typeface="メイリオ" panose="020B0604030504040204" pitchFamily="50" charset="-128"/>
                <a:ea typeface="メイリオ" panose="020B0604030504040204" pitchFamily="50" charset="-128"/>
              </a:rPr>
              <a:t>】</a:t>
            </a: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7DEF6CEC-D739-483A-B88D-65AF504BD163}"/>
              </a:ext>
            </a:extLst>
          </p:cNvPr>
          <p:cNvSpPr txBox="1"/>
          <p:nvPr/>
        </p:nvSpPr>
        <p:spPr>
          <a:xfrm>
            <a:off x="179071" y="5918620"/>
            <a:ext cx="2438403" cy="1538883"/>
          </a:xfrm>
          <a:prstGeom prst="rect">
            <a:avLst/>
          </a:prstGeom>
          <a:noFill/>
          <a:ln>
            <a:solidFill>
              <a:schemeClr val="tx1"/>
            </a:solidFill>
          </a:ln>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都道府県の施策との連携・親和性</a:t>
            </a:r>
            <a:r>
              <a:rPr kumimoji="1" lang="en-US" altLang="ja-JP" sz="1000" dirty="0">
                <a:latin typeface="メイリオ" panose="020B0604030504040204" pitchFamily="50" charset="-128"/>
                <a:ea typeface="メイリオ" panose="020B0604030504040204" pitchFamily="50" charset="-128"/>
              </a:rPr>
              <a:t>】</a:t>
            </a: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ja-JP" altLang="en-US" sz="1050"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B3DB1A94-06AD-4166-9680-70DF78B78DB8}"/>
              </a:ext>
            </a:extLst>
          </p:cNvPr>
          <p:cNvSpPr/>
          <p:nvPr/>
        </p:nvSpPr>
        <p:spPr>
          <a:xfrm>
            <a:off x="2712343" y="1445138"/>
            <a:ext cx="5364953" cy="5838690"/>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本事業の内容</a:t>
            </a:r>
            <a:r>
              <a:rPr kumimoji="1" lang="en-US" altLang="ja-JP" sz="1200" dirty="0">
                <a:solidFill>
                  <a:schemeClr val="tx1"/>
                </a:solidFill>
                <a:latin typeface="メイリオ" panose="020B0604030504040204" pitchFamily="50" charset="-128"/>
                <a:ea typeface="メイリオ" panose="020B0604030504040204" pitchFamily="50" charset="-128"/>
              </a:rPr>
              <a:t>】</a:t>
            </a:r>
            <a:endParaRPr kumimoji="1" lang="ja-JP" altLang="en-US" sz="1200" dirty="0">
              <a:solidFill>
                <a:schemeClr val="tx1"/>
              </a:solidFill>
              <a:latin typeface="メイリオ" panose="020B0604030504040204" pitchFamily="50" charset="-128"/>
              <a:ea typeface="メイリオ" panose="020B0604030504040204" pitchFamily="50" charset="-128"/>
            </a:endParaRPr>
          </a:p>
          <a:p>
            <a:endParaRPr kumimoji="1" lang="ja-JP" altLang="en-US" dirty="0"/>
          </a:p>
        </p:txBody>
      </p:sp>
      <p:sp>
        <p:nvSpPr>
          <p:cNvPr id="10" name="矢印: 下 9">
            <a:extLst>
              <a:ext uri="{FF2B5EF4-FFF2-40B4-BE49-F238E27FC236}">
                <a16:creationId xmlns:a16="http://schemas.microsoft.com/office/drawing/2014/main" id="{4CF7DA25-2154-471A-AF42-FD2F58F9D464}"/>
              </a:ext>
            </a:extLst>
          </p:cNvPr>
          <p:cNvSpPr/>
          <p:nvPr/>
        </p:nvSpPr>
        <p:spPr>
          <a:xfrm>
            <a:off x="1072515" y="3001946"/>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下 10">
            <a:extLst>
              <a:ext uri="{FF2B5EF4-FFF2-40B4-BE49-F238E27FC236}">
                <a16:creationId xmlns:a16="http://schemas.microsoft.com/office/drawing/2014/main" id="{8CD6F806-F134-4DD9-83C7-F0AB8AAD4163}"/>
              </a:ext>
            </a:extLst>
          </p:cNvPr>
          <p:cNvSpPr/>
          <p:nvPr/>
        </p:nvSpPr>
        <p:spPr>
          <a:xfrm flipV="1">
            <a:off x="1072515" y="5433905"/>
            <a:ext cx="262890" cy="255058"/>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下 11">
            <a:extLst>
              <a:ext uri="{FF2B5EF4-FFF2-40B4-BE49-F238E27FC236}">
                <a16:creationId xmlns:a16="http://schemas.microsoft.com/office/drawing/2014/main" id="{9C1676B6-8F26-43D5-AA3E-744D54312A93}"/>
              </a:ext>
            </a:extLst>
          </p:cNvPr>
          <p:cNvSpPr/>
          <p:nvPr/>
        </p:nvSpPr>
        <p:spPr>
          <a:xfrm rot="16200000">
            <a:off x="2339645" y="4253357"/>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3C6BFE51-31ED-40FA-8D72-113701C29EC7}"/>
              </a:ext>
            </a:extLst>
          </p:cNvPr>
          <p:cNvSpPr txBox="1"/>
          <p:nvPr/>
        </p:nvSpPr>
        <p:spPr>
          <a:xfrm>
            <a:off x="8394383" y="878800"/>
            <a:ext cx="2186940" cy="1754326"/>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結果ならびに成果の目標</a:t>
            </a:r>
            <a:r>
              <a:rPr kumimoji="1" lang="en-US" altLang="ja-JP" sz="1200" dirty="0">
                <a:latin typeface="メイリオ" panose="020B0604030504040204" pitchFamily="50" charset="-128"/>
                <a:ea typeface="メイリオ" panose="020B0604030504040204" pitchFamily="50" charset="-128"/>
              </a:rPr>
              <a:t>】</a:t>
            </a: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p:txBody>
      </p:sp>
      <p:sp>
        <p:nvSpPr>
          <p:cNvPr id="15" name="矢印: 下 14">
            <a:extLst>
              <a:ext uri="{FF2B5EF4-FFF2-40B4-BE49-F238E27FC236}">
                <a16:creationId xmlns:a16="http://schemas.microsoft.com/office/drawing/2014/main" id="{2111DCFD-BD4D-4DC8-8579-18C509380BFE}"/>
              </a:ext>
            </a:extLst>
          </p:cNvPr>
          <p:cNvSpPr/>
          <p:nvPr/>
        </p:nvSpPr>
        <p:spPr>
          <a:xfrm>
            <a:off x="9356408" y="2876457"/>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262B69CE-843E-4782-91FD-07F58988C453}"/>
              </a:ext>
            </a:extLst>
          </p:cNvPr>
          <p:cNvSpPr txBox="1"/>
          <p:nvPr/>
        </p:nvSpPr>
        <p:spPr>
          <a:xfrm>
            <a:off x="8427247" y="3312161"/>
            <a:ext cx="2186940" cy="1546577"/>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波及効果の目標</a:t>
            </a:r>
            <a:r>
              <a:rPr kumimoji="1" lang="en-US" altLang="ja-JP" sz="1200" dirty="0">
                <a:latin typeface="メイリオ" panose="020B0604030504040204" pitchFamily="50" charset="-128"/>
                <a:ea typeface="メイリオ" panose="020B0604030504040204" pitchFamily="50" charset="-128"/>
              </a:rPr>
              <a:t>】</a:t>
            </a: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p:txBody>
      </p:sp>
      <p:sp>
        <p:nvSpPr>
          <p:cNvPr id="17" name="矢印: 下 16">
            <a:extLst>
              <a:ext uri="{FF2B5EF4-FFF2-40B4-BE49-F238E27FC236}">
                <a16:creationId xmlns:a16="http://schemas.microsoft.com/office/drawing/2014/main" id="{C7401589-2C99-4E01-B8C5-613DDE2BCA74}"/>
              </a:ext>
            </a:extLst>
          </p:cNvPr>
          <p:cNvSpPr/>
          <p:nvPr/>
        </p:nvSpPr>
        <p:spPr>
          <a:xfrm>
            <a:off x="9356408" y="5102930"/>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D9006BE3-61EB-4C15-B699-E13D76B24738}"/>
              </a:ext>
            </a:extLst>
          </p:cNvPr>
          <p:cNvSpPr txBox="1"/>
          <p:nvPr/>
        </p:nvSpPr>
        <p:spPr>
          <a:xfrm>
            <a:off x="8427247" y="5560856"/>
            <a:ext cx="2186940" cy="1938992"/>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将来の支援目標</a:t>
            </a:r>
            <a:r>
              <a:rPr kumimoji="1" lang="en-US" altLang="ja-JP" sz="1200" dirty="0">
                <a:latin typeface="メイリオ" panose="020B0604030504040204" pitchFamily="50" charset="-128"/>
                <a:ea typeface="メイリオ" panose="020B0604030504040204" pitchFamily="50" charset="-128"/>
              </a:rPr>
              <a:t>】</a:t>
            </a: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p:txBody>
      </p:sp>
      <p:sp>
        <p:nvSpPr>
          <p:cNvPr id="19" name="矢印: 下 18">
            <a:extLst>
              <a:ext uri="{FF2B5EF4-FFF2-40B4-BE49-F238E27FC236}">
                <a16:creationId xmlns:a16="http://schemas.microsoft.com/office/drawing/2014/main" id="{7F7E6B75-F2C1-4216-B82B-2F8CD07014F1}"/>
              </a:ext>
            </a:extLst>
          </p:cNvPr>
          <p:cNvSpPr/>
          <p:nvPr/>
        </p:nvSpPr>
        <p:spPr>
          <a:xfrm rot="16200000">
            <a:off x="8149419" y="1719206"/>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0A4B8002-B4BD-428A-B2C0-3232B161739D}"/>
              </a:ext>
            </a:extLst>
          </p:cNvPr>
          <p:cNvSpPr txBox="1"/>
          <p:nvPr/>
        </p:nvSpPr>
        <p:spPr>
          <a:xfrm>
            <a:off x="288000" y="742632"/>
            <a:ext cx="1800493"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＜事業計画申請時＞</a:t>
            </a:r>
          </a:p>
        </p:txBody>
      </p:sp>
      <p:sp>
        <p:nvSpPr>
          <p:cNvPr id="4" name="テキスト ボックス 3">
            <a:extLst>
              <a:ext uri="{FF2B5EF4-FFF2-40B4-BE49-F238E27FC236}">
                <a16:creationId xmlns:a16="http://schemas.microsoft.com/office/drawing/2014/main" id="{59205C89-1AAD-8951-D8A7-CFF2722BD719}"/>
              </a:ext>
            </a:extLst>
          </p:cNvPr>
          <p:cNvSpPr txBox="1"/>
          <p:nvPr/>
        </p:nvSpPr>
        <p:spPr>
          <a:xfrm>
            <a:off x="126120" y="20548"/>
            <a:ext cx="3954929"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（別紙４）（様式第１４－１）申請時ポンチ絵</a:t>
            </a:r>
          </a:p>
        </p:txBody>
      </p:sp>
      <p:sp>
        <p:nvSpPr>
          <p:cNvPr id="20" name="テキスト ボックス 19">
            <a:extLst>
              <a:ext uri="{FF2B5EF4-FFF2-40B4-BE49-F238E27FC236}">
                <a16:creationId xmlns:a16="http://schemas.microsoft.com/office/drawing/2014/main" id="{0319BCBE-12B0-EF4C-6B21-66ED03C00718}"/>
              </a:ext>
            </a:extLst>
          </p:cNvPr>
          <p:cNvSpPr txBox="1"/>
          <p:nvPr/>
        </p:nvSpPr>
        <p:spPr>
          <a:xfrm>
            <a:off x="2859335" y="783550"/>
            <a:ext cx="5275803" cy="523220"/>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地域課題解決の取組や複数の地域支援機関の相互連携強化等の</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取組に該当する場合は、チェック　　してください。</a:t>
            </a:r>
          </a:p>
        </p:txBody>
      </p:sp>
      <p:sp>
        <p:nvSpPr>
          <p:cNvPr id="21" name="正方形/長方形 20">
            <a:extLst>
              <a:ext uri="{FF2B5EF4-FFF2-40B4-BE49-F238E27FC236}">
                <a16:creationId xmlns:a16="http://schemas.microsoft.com/office/drawing/2014/main" id="{05F2B3EF-2A76-FCA6-41E2-A18477E20C3C}"/>
              </a:ext>
            </a:extLst>
          </p:cNvPr>
          <p:cNvSpPr/>
          <p:nvPr/>
        </p:nvSpPr>
        <p:spPr>
          <a:xfrm>
            <a:off x="2617473" y="815685"/>
            <a:ext cx="241862" cy="21544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7E2C8BD4-E6A1-2B16-D180-B36E9B0D9781}"/>
              </a:ext>
            </a:extLst>
          </p:cNvPr>
          <p:cNvSpPr/>
          <p:nvPr/>
        </p:nvSpPr>
        <p:spPr>
          <a:xfrm>
            <a:off x="5680748" y="1060400"/>
            <a:ext cx="241862" cy="21544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sym typeface="Wingdings" panose="05000000000000000000" pitchFamily="2" charset="2"/>
              </a:rPr>
              <a:t></a:t>
            </a:r>
            <a:endParaRPr kumimoji="1" lang="ja-JP" altLang="en-US" dirty="0"/>
          </a:p>
        </p:txBody>
      </p:sp>
    </p:spTree>
    <p:extLst>
      <p:ext uri="{BB962C8B-B14F-4D97-AF65-F5344CB8AC3E}">
        <p14:creationId xmlns:p14="http://schemas.microsoft.com/office/powerpoint/2010/main" val="1972391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199C4-3D13-5C4C-2B73-E112B6A81DA1}"/>
            </a:ext>
          </a:extLst>
        </p:cNvPr>
        <p:cNvGrpSpPr/>
        <p:nvPr/>
      </p:nvGrpSpPr>
      <p:grpSpPr>
        <a:xfrm>
          <a:off x="0" y="0"/>
          <a:ext cx="0" cy="0"/>
          <a:chOff x="0" y="0"/>
          <a:chExt cx="0" cy="0"/>
        </a:xfrm>
      </p:grpSpPr>
      <p:sp>
        <p:nvSpPr>
          <p:cNvPr id="7" name="正方形/長方形 6">
            <a:extLst>
              <a:ext uri="{FF2B5EF4-FFF2-40B4-BE49-F238E27FC236}">
                <a16:creationId xmlns:a16="http://schemas.microsoft.com/office/drawing/2014/main" id="{6DFB7DC1-30B2-39A4-A0F7-ED71312C4363}"/>
              </a:ext>
            </a:extLst>
          </p:cNvPr>
          <p:cNvSpPr/>
          <p:nvPr/>
        </p:nvSpPr>
        <p:spPr>
          <a:xfrm>
            <a:off x="288000" y="955228"/>
            <a:ext cx="10091241" cy="4445737"/>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本事業の内容</a:t>
            </a:r>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についての進捗</a:t>
            </a:r>
          </a:p>
          <a:p>
            <a:r>
              <a:rPr kumimoji="1" lang="ja-JP" altLang="en-US" sz="1100" dirty="0">
                <a:solidFill>
                  <a:schemeClr val="tx1"/>
                </a:solidFill>
                <a:latin typeface="メイリオ" panose="020B0604030504040204" pitchFamily="50" charset="-128"/>
                <a:ea typeface="メイリオ" panose="020B0604030504040204" pitchFamily="50" charset="-128"/>
              </a:rPr>
              <a:t>□追加や変更がある場合、企画概要に変更した事業内容を事業計画申請時との違いが分かるように記載。</a:t>
            </a:r>
          </a:p>
        </p:txBody>
      </p:sp>
      <p:sp>
        <p:nvSpPr>
          <p:cNvPr id="29" name="テキスト ボックス 28">
            <a:extLst>
              <a:ext uri="{FF2B5EF4-FFF2-40B4-BE49-F238E27FC236}">
                <a16:creationId xmlns:a16="http://schemas.microsoft.com/office/drawing/2014/main" id="{E4ED113C-440D-FB9A-BA37-83F05D447178}"/>
              </a:ext>
            </a:extLst>
          </p:cNvPr>
          <p:cNvSpPr txBox="1"/>
          <p:nvPr/>
        </p:nvSpPr>
        <p:spPr>
          <a:xfrm>
            <a:off x="907164" y="5603229"/>
            <a:ext cx="8180275" cy="1715854"/>
          </a:xfrm>
          <a:prstGeom prst="rect">
            <a:avLst/>
          </a:prstGeom>
          <a:noFill/>
          <a:ln>
            <a:solidFill>
              <a:schemeClr val="tx1"/>
            </a:solidFill>
          </a:ln>
        </p:spPr>
        <p:txBody>
          <a:bodyPr wrap="squar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結果ならびに成果の目標</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についての進捗状況</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□目標と対比して進捗を記載。</a:t>
            </a:r>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p:txBody>
      </p:sp>
      <p:sp>
        <p:nvSpPr>
          <p:cNvPr id="39" name="矢印: 下 38">
            <a:extLst>
              <a:ext uri="{FF2B5EF4-FFF2-40B4-BE49-F238E27FC236}">
                <a16:creationId xmlns:a16="http://schemas.microsoft.com/office/drawing/2014/main" id="{EFAEE1CC-BB91-6F01-F902-E3D9DDDDF318}"/>
              </a:ext>
            </a:extLst>
          </p:cNvPr>
          <p:cNvSpPr/>
          <p:nvPr/>
        </p:nvSpPr>
        <p:spPr>
          <a:xfrm rot="16200000">
            <a:off x="307355" y="6751173"/>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タイトル 1">
            <a:extLst>
              <a:ext uri="{FF2B5EF4-FFF2-40B4-BE49-F238E27FC236}">
                <a16:creationId xmlns:a16="http://schemas.microsoft.com/office/drawing/2014/main" id="{C89ED8B8-DC77-CEFD-2DAE-9B4EC556FA9A}"/>
              </a:ext>
            </a:extLst>
          </p:cNvPr>
          <p:cNvSpPr txBox="1">
            <a:spLocks/>
          </p:cNvSpPr>
          <p:nvPr/>
        </p:nvSpPr>
        <p:spPr>
          <a:xfrm>
            <a:off x="144000" y="417477"/>
            <a:ext cx="10436542" cy="394832"/>
          </a:xfrm>
          <a:prstGeom prst="rect">
            <a:avLst/>
          </a:prstGeom>
          <a:solidFill>
            <a:srgbClr val="FFC000"/>
          </a:solidFill>
        </p:spPr>
        <p:txBody>
          <a:bodyPr vert="horz" lIns="91440" tIns="45720" rIns="91440" bIns="45720" rtlCol="0" anchor="b">
            <a:normAutofit/>
          </a:bodyPr>
          <a:lstStyle>
            <a:lvl1pPr algn="ctr" defTabSz="1007943" rtl="0" eaLnBrk="1" latinLnBrk="0" hangingPunct="1">
              <a:lnSpc>
                <a:spcPct val="90000"/>
              </a:lnSpc>
              <a:spcBef>
                <a:spcPct val="0"/>
              </a:spcBef>
              <a:buNone/>
              <a:defRPr kumimoji="1" sz="6614" kern="1200">
                <a:solidFill>
                  <a:schemeClr val="tx1"/>
                </a:solidFill>
                <a:latin typeface="+mj-lt"/>
                <a:ea typeface="+mj-ea"/>
                <a:cs typeface="+mj-cs"/>
              </a:defRPr>
            </a:lvl1pPr>
          </a:lstStyle>
          <a:p>
            <a:pPr algn="l"/>
            <a:r>
              <a:rPr lang="ja-JP" altLang="en-US" sz="18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＜進捗報告＞ </a:t>
            </a:r>
            <a:r>
              <a:rPr lang="ja-JP" altLang="en-US" sz="1800" dirty="0">
                <a:latin typeface="メイリオ" panose="020B0604030504040204" pitchFamily="50" charset="-128"/>
                <a:ea typeface="メイリオ" panose="020B0604030504040204" pitchFamily="50" charset="-128"/>
              </a:rPr>
              <a:t>○○中小企業支援事業　</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○○年○○月進捗状況（△△都道府県中小企業振興機関）</a:t>
            </a:r>
          </a:p>
        </p:txBody>
      </p:sp>
      <p:graphicFrame>
        <p:nvGraphicFramePr>
          <p:cNvPr id="13" name="表 12">
            <a:extLst>
              <a:ext uri="{FF2B5EF4-FFF2-40B4-BE49-F238E27FC236}">
                <a16:creationId xmlns:a16="http://schemas.microsoft.com/office/drawing/2014/main" id="{745AB5E3-7783-1B0B-0D01-EABE4331FD0D}"/>
              </a:ext>
            </a:extLst>
          </p:cNvPr>
          <p:cNvGraphicFramePr>
            <a:graphicFrameLocks noGrp="1"/>
          </p:cNvGraphicFramePr>
          <p:nvPr>
            <p:extLst>
              <p:ext uri="{D42A27DB-BD31-4B8C-83A1-F6EECF244321}">
                <p14:modId xmlns:p14="http://schemas.microsoft.com/office/powerpoint/2010/main" val="4175458353"/>
              </p:ext>
            </p:extLst>
          </p:nvPr>
        </p:nvGraphicFramePr>
        <p:xfrm>
          <a:off x="404036" y="1386150"/>
          <a:ext cx="9803219" cy="2130819"/>
        </p:xfrm>
        <a:graphic>
          <a:graphicData uri="http://schemas.openxmlformats.org/drawingml/2006/table">
            <a:tbl>
              <a:tblPr firstRow="1" bandRow="1"/>
              <a:tblGrid>
                <a:gridCol w="871549">
                  <a:extLst>
                    <a:ext uri="{9D8B030D-6E8A-4147-A177-3AD203B41FA5}">
                      <a16:colId xmlns:a16="http://schemas.microsoft.com/office/drawing/2014/main" val="2237381972"/>
                    </a:ext>
                  </a:extLst>
                </a:gridCol>
                <a:gridCol w="2266749">
                  <a:extLst>
                    <a:ext uri="{9D8B030D-6E8A-4147-A177-3AD203B41FA5}">
                      <a16:colId xmlns:a16="http://schemas.microsoft.com/office/drawing/2014/main" val="2699231432"/>
                    </a:ext>
                  </a:extLst>
                </a:gridCol>
                <a:gridCol w="839166">
                  <a:extLst>
                    <a:ext uri="{9D8B030D-6E8A-4147-A177-3AD203B41FA5}">
                      <a16:colId xmlns:a16="http://schemas.microsoft.com/office/drawing/2014/main" val="1934530271"/>
                    </a:ext>
                  </a:extLst>
                </a:gridCol>
                <a:gridCol w="3242044">
                  <a:extLst>
                    <a:ext uri="{9D8B030D-6E8A-4147-A177-3AD203B41FA5}">
                      <a16:colId xmlns:a16="http://schemas.microsoft.com/office/drawing/2014/main" val="2276010662"/>
                    </a:ext>
                  </a:extLst>
                </a:gridCol>
                <a:gridCol w="1541721">
                  <a:extLst>
                    <a:ext uri="{9D8B030D-6E8A-4147-A177-3AD203B41FA5}">
                      <a16:colId xmlns:a16="http://schemas.microsoft.com/office/drawing/2014/main" val="624716132"/>
                    </a:ext>
                  </a:extLst>
                </a:gridCol>
                <a:gridCol w="1041990">
                  <a:extLst>
                    <a:ext uri="{9D8B030D-6E8A-4147-A177-3AD203B41FA5}">
                      <a16:colId xmlns:a16="http://schemas.microsoft.com/office/drawing/2014/main" val="87054987"/>
                    </a:ext>
                  </a:extLst>
                </a:gridCol>
              </a:tblGrid>
              <a:tr h="294326">
                <a:tc>
                  <a:txBody>
                    <a:bodyPr/>
                    <a:lstStyle/>
                    <a:p>
                      <a:pPr algn="ctr"/>
                      <a:r>
                        <a:rPr kumimoji="1" lang="ja-JP" altLang="en-US" sz="1100" dirty="0">
                          <a:latin typeface="メイリオ" panose="020B0604030504040204" pitchFamily="50" charset="-128"/>
                          <a:ea typeface="メイリオ" panose="020B0604030504040204" pitchFamily="50" charset="-128"/>
                        </a:rPr>
                        <a:t>項目</a:t>
                      </a:r>
                    </a:p>
                  </a:txBody>
                  <a:tcPr>
                    <a:solidFill>
                      <a:srgbClr val="99CCFF"/>
                    </a:solidFill>
                  </a:tcPr>
                </a:tc>
                <a:tc>
                  <a:txBody>
                    <a:bodyPr/>
                    <a:lstStyle/>
                    <a:p>
                      <a:pPr algn="ctr"/>
                      <a:r>
                        <a:rPr kumimoji="1" lang="ja-JP" altLang="en-US" sz="1100" dirty="0">
                          <a:latin typeface="メイリオ" panose="020B0604030504040204" pitchFamily="50" charset="-128"/>
                          <a:ea typeface="メイリオ" panose="020B0604030504040204" pitchFamily="50" charset="-128"/>
                        </a:rPr>
                        <a:t>計画概要</a:t>
                      </a:r>
                    </a:p>
                  </a:txBody>
                  <a:tcPr>
                    <a:solidFill>
                      <a:srgbClr val="99CCFF"/>
                    </a:solidFill>
                  </a:tcPr>
                </a:tc>
                <a:tc>
                  <a:txBody>
                    <a:bodyPr/>
                    <a:lstStyle/>
                    <a:p>
                      <a:r>
                        <a:rPr kumimoji="1" lang="ja-JP" altLang="en-US" sz="1100" dirty="0">
                          <a:latin typeface="メイリオ" panose="020B0604030504040204" pitchFamily="50" charset="-128"/>
                          <a:ea typeface="メイリオ" panose="020B0604030504040204" pitchFamily="50" charset="-128"/>
                        </a:rPr>
                        <a:t>進捗度</a:t>
                      </a:r>
                      <a:r>
                        <a:rPr kumimoji="1" lang="ja-JP" altLang="en-US" sz="900" dirty="0">
                          <a:latin typeface="メイリオ" panose="020B0604030504040204" pitchFamily="50" charset="-128"/>
                          <a:ea typeface="メイリオ" panose="020B0604030504040204" pitchFamily="50" charset="-128"/>
                        </a:rPr>
                        <a:t>（日程予定に対する進捗）</a:t>
                      </a:r>
                    </a:p>
                  </a:txBody>
                  <a:tcPr>
                    <a:solidFill>
                      <a:srgbClr val="99CCFF"/>
                    </a:solidFill>
                  </a:tcPr>
                </a:tc>
                <a:tc>
                  <a:txBody>
                    <a:bodyPr/>
                    <a:lstStyle/>
                    <a:p>
                      <a:pPr algn="ctr"/>
                      <a:r>
                        <a:rPr kumimoji="1" lang="ja-JP" altLang="en-US" sz="1100" dirty="0">
                          <a:latin typeface="メイリオ" panose="020B0604030504040204" pitchFamily="50" charset="-128"/>
                          <a:ea typeface="メイリオ" panose="020B0604030504040204" pitchFamily="50" charset="-128"/>
                        </a:rPr>
                        <a:t>進捗状況並びに改善点</a:t>
                      </a:r>
                    </a:p>
                  </a:txBody>
                  <a:tcPr>
                    <a:solidFill>
                      <a:srgbClr val="99CCFF"/>
                    </a:solidFill>
                  </a:tcPr>
                </a:tc>
                <a:tc>
                  <a:txBody>
                    <a:bodyPr/>
                    <a:lstStyle/>
                    <a:p>
                      <a:pPr algn="ctr"/>
                      <a:r>
                        <a:rPr kumimoji="1" lang="ja-JP" altLang="en-US" sz="1100" dirty="0">
                          <a:latin typeface="メイリオ" panose="020B0604030504040204" pitchFamily="50" charset="-128"/>
                          <a:ea typeface="メイリオ" panose="020B0604030504040204" pitchFamily="50" charset="-128"/>
                        </a:rPr>
                        <a:t>実施見込み</a:t>
                      </a:r>
                    </a:p>
                  </a:txBody>
                  <a:tcPr>
                    <a:solidFill>
                      <a:srgbClr val="99CCFF"/>
                    </a:solidFill>
                  </a:tcPr>
                </a:tc>
                <a:tc>
                  <a:txBody>
                    <a:bodyPr/>
                    <a:lstStyle/>
                    <a:p>
                      <a:r>
                        <a:rPr kumimoji="1" lang="ja-JP" altLang="en-US" sz="1100" dirty="0">
                          <a:latin typeface="メイリオ" panose="020B0604030504040204" pitchFamily="50" charset="-128"/>
                          <a:ea typeface="メイリオ" panose="020B0604030504040204" pitchFamily="50" charset="-128"/>
                        </a:rPr>
                        <a:t>来年度申請</a:t>
                      </a:r>
                    </a:p>
                  </a:txBody>
                  <a:tcPr>
                    <a:solidFill>
                      <a:srgbClr val="99CCFF"/>
                    </a:solidFill>
                  </a:tcPr>
                </a:tc>
                <a:extLst>
                  <a:ext uri="{0D108BD9-81ED-4DB2-BD59-A6C34878D82A}">
                    <a16:rowId xmlns:a16="http://schemas.microsoft.com/office/drawing/2014/main" val="956127109"/>
                  </a:ext>
                </a:extLst>
              </a:tr>
              <a:tr h="456295">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219965726"/>
                  </a:ext>
                </a:extLst>
              </a:tr>
              <a:tr h="442858">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919125580"/>
                  </a:ext>
                </a:extLst>
              </a:tr>
              <a:tr h="349133">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kumimoji="1" lang="ja-JP" altLang="en-US" sz="11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637400644"/>
                  </a:ext>
                </a:extLst>
              </a:tr>
              <a:tr h="349133">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pPr algn="ctr"/>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tc>
                  <a:txBody>
                    <a:bodyPr/>
                    <a:lstStyle/>
                    <a:p>
                      <a:endParaRPr kumimoji="1" lang="ja-JP" altLang="en-US" sz="11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565150046"/>
                  </a:ext>
                </a:extLst>
              </a:tr>
            </a:tbl>
          </a:graphicData>
        </a:graphic>
      </p:graphicFrame>
      <p:sp>
        <p:nvSpPr>
          <p:cNvPr id="2" name="テキスト ボックス 1">
            <a:extLst>
              <a:ext uri="{FF2B5EF4-FFF2-40B4-BE49-F238E27FC236}">
                <a16:creationId xmlns:a16="http://schemas.microsoft.com/office/drawing/2014/main" id="{7A711EFA-52AB-F2D4-8189-F06226CEA1E1}"/>
              </a:ext>
            </a:extLst>
          </p:cNvPr>
          <p:cNvSpPr txBox="1"/>
          <p:nvPr/>
        </p:nvSpPr>
        <p:spPr>
          <a:xfrm>
            <a:off x="144000" y="109135"/>
            <a:ext cx="3236784"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（様式第１４－２）進捗報告ポンチ絵</a:t>
            </a:r>
          </a:p>
        </p:txBody>
      </p:sp>
    </p:spTree>
    <p:extLst>
      <p:ext uri="{BB962C8B-B14F-4D97-AF65-F5344CB8AC3E}">
        <p14:creationId xmlns:p14="http://schemas.microsoft.com/office/powerpoint/2010/main" val="3156201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A4B8002-B4BD-428A-B2C0-3232B161739D}"/>
              </a:ext>
            </a:extLst>
          </p:cNvPr>
          <p:cNvSpPr txBox="1"/>
          <p:nvPr/>
        </p:nvSpPr>
        <p:spPr>
          <a:xfrm>
            <a:off x="288000" y="758961"/>
            <a:ext cx="1800493"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＜事業計画実施時＞</a:t>
            </a:r>
          </a:p>
        </p:txBody>
      </p:sp>
      <p:sp>
        <p:nvSpPr>
          <p:cNvPr id="4" name="テキスト ボックス 3">
            <a:extLst>
              <a:ext uri="{FF2B5EF4-FFF2-40B4-BE49-F238E27FC236}">
                <a16:creationId xmlns:a16="http://schemas.microsoft.com/office/drawing/2014/main" id="{391E52FE-DA86-48D4-BBCD-3D88C7C1A308}"/>
              </a:ext>
            </a:extLst>
          </p:cNvPr>
          <p:cNvSpPr txBox="1"/>
          <p:nvPr/>
        </p:nvSpPr>
        <p:spPr>
          <a:xfrm>
            <a:off x="179070" y="1043719"/>
            <a:ext cx="2186940" cy="1892826"/>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課題</a:t>
            </a:r>
            <a:r>
              <a:rPr kumimoji="1" lang="en-US" altLang="ja-JP" sz="1200" dirty="0">
                <a:latin typeface="メイリオ" panose="020B0604030504040204" pitchFamily="50" charset="-128"/>
                <a:ea typeface="メイリオ" panose="020B0604030504040204" pitchFamily="50" charset="-128"/>
              </a:rPr>
              <a:t>】</a:t>
            </a: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ja-JP" altLang="en-US" sz="105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5F891F2D-7680-4F0F-BF93-C43410ABDA3A}"/>
              </a:ext>
            </a:extLst>
          </p:cNvPr>
          <p:cNvSpPr txBox="1"/>
          <p:nvPr/>
        </p:nvSpPr>
        <p:spPr>
          <a:xfrm>
            <a:off x="144780" y="3489334"/>
            <a:ext cx="2186940" cy="1938992"/>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目的</a:t>
            </a:r>
            <a:r>
              <a:rPr kumimoji="1" lang="en-US" altLang="ja-JP" sz="1200" dirty="0">
                <a:latin typeface="メイリオ" panose="020B0604030504040204" pitchFamily="50" charset="-128"/>
                <a:ea typeface="メイリオ" panose="020B0604030504040204" pitchFamily="50" charset="-128"/>
              </a:rPr>
              <a:t>】</a:t>
            </a: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30F471EC-7119-4786-A5F3-0DCB26FC7C68}"/>
              </a:ext>
            </a:extLst>
          </p:cNvPr>
          <p:cNvSpPr txBox="1"/>
          <p:nvPr/>
        </p:nvSpPr>
        <p:spPr>
          <a:xfrm>
            <a:off x="179071" y="5934949"/>
            <a:ext cx="2438403" cy="1538883"/>
          </a:xfrm>
          <a:prstGeom prst="rect">
            <a:avLst/>
          </a:prstGeom>
          <a:noFill/>
          <a:ln>
            <a:solidFill>
              <a:schemeClr val="tx1"/>
            </a:solidFill>
          </a:ln>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都道府県の施策との連携・親和性</a:t>
            </a:r>
            <a:r>
              <a:rPr kumimoji="1" lang="en-US" altLang="ja-JP" sz="1000" dirty="0">
                <a:latin typeface="メイリオ" panose="020B0604030504040204" pitchFamily="50" charset="-128"/>
                <a:ea typeface="メイリオ" panose="020B0604030504040204" pitchFamily="50" charset="-128"/>
              </a:rPr>
              <a:t>】</a:t>
            </a: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ja-JP" altLang="en-US" sz="1050" dirty="0">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31A30D24-8B77-4EDA-B53C-684747F536BC}"/>
              </a:ext>
            </a:extLst>
          </p:cNvPr>
          <p:cNvSpPr/>
          <p:nvPr/>
        </p:nvSpPr>
        <p:spPr>
          <a:xfrm>
            <a:off x="2628901" y="889912"/>
            <a:ext cx="5130919" cy="6588326"/>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本事業の内容</a:t>
            </a:r>
            <a:r>
              <a:rPr kumimoji="1" lang="en-US" altLang="ja-JP" sz="1200" dirty="0">
                <a:solidFill>
                  <a:schemeClr val="tx1"/>
                </a:solidFill>
                <a:latin typeface="メイリオ" panose="020B0604030504040204" pitchFamily="50" charset="-128"/>
                <a:ea typeface="メイリオ" panose="020B0604030504040204" pitchFamily="50" charset="-128"/>
              </a:rPr>
              <a:t>】</a:t>
            </a:r>
            <a:endParaRPr kumimoji="1" lang="ja-JP" altLang="en-US" sz="1200" dirty="0">
              <a:solidFill>
                <a:schemeClr val="tx1"/>
              </a:solidFill>
              <a:latin typeface="メイリオ" panose="020B0604030504040204" pitchFamily="50" charset="-128"/>
              <a:ea typeface="メイリオ" panose="020B0604030504040204" pitchFamily="50" charset="-128"/>
            </a:endParaRPr>
          </a:p>
          <a:p>
            <a:endParaRPr kumimoji="1" lang="ja-JP" altLang="en-US" dirty="0"/>
          </a:p>
        </p:txBody>
      </p:sp>
      <p:sp>
        <p:nvSpPr>
          <p:cNvPr id="8" name="矢印: 下 7">
            <a:extLst>
              <a:ext uri="{FF2B5EF4-FFF2-40B4-BE49-F238E27FC236}">
                <a16:creationId xmlns:a16="http://schemas.microsoft.com/office/drawing/2014/main" id="{BD4DAB23-B30F-484E-8AEE-7B94AEEC33CC}"/>
              </a:ext>
            </a:extLst>
          </p:cNvPr>
          <p:cNvSpPr/>
          <p:nvPr/>
        </p:nvSpPr>
        <p:spPr>
          <a:xfrm>
            <a:off x="1072515" y="3018275"/>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下 9">
            <a:extLst>
              <a:ext uri="{FF2B5EF4-FFF2-40B4-BE49-F238E27FC236}">
                <a16:creationId xmlns:a16="http://schemas.microsoft.com/office/drawing/2014/main" id="{1F4F8260-8565-494C-A9A8-959CF17B0418}"/>
              </a:ext>
            </a:extLst>
          </p:cNvPr>
          <p:cNvSpPr/>
          <p:nvPr/>
        </p:nvSpPr>
        <p:spPr>
          <a:xfrm flipV="1">
            <a:off x="1072515" y="5450234"/>
            <a:ext cx="262890" cy="255058"/>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下 10">
            <a:extLst>
              <a:ext uri="{FF2B5EF4-FFF2-40B4-BE49-F238E27FC236}">
                <a16:creationId xmlns:a16="http://schemas.microsoft.com/office/drawing/2014/main" id="{E73046D7-E40B-447C-ABAC-7FB55959C1BA}"/>
              </a:ext>
            </a:extLst>
          </p:cNvPr>
          <p:cNvSpPr/>
          <p:nvPr/>
        </p:nvSpPr>
        <p:spPr>
          <a:xfrm rot="16200000">
            <a:off x="2339645" y="4269686"/>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63639ACB-83D0-4CCC-A111-8E33FE25895C}"/>
              </a:ext>
            </a:extLst>
          </p:cNvPr>
          <p:cNvSpPr txBox="1"/>
          <p:nvPr/>
        </p:nvSpPr>
        <p:spPr>
          <a:xfrm>
            <a:off x="8168842" y="895129"/>
            <a:ext cx="2445345" cy="1738938"/>
          </a:xfrm>
          <a:prstGeom prst="rect">
            <a:avLst/>
          </a:prstGeom>
          <a:noFill/>
          <a:ln>
            <a:solidFill>
              <a:schemeClr val="tx1"/>
            </a:solidFill>
          </a:ln>
        </p:spPr>
        <p:txBody>
          <a:bodyPr wrap="squar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結果ならびに成果の目標と実績</a:t>
            </a:r>
            <a:r>
              <a:rPr kumimoji="1" lang="en-US" altLang="ja-JP" sz="1100" dirty="0">
                <a:latin typeface="メイリオ" panose="020B0604030504040204" pitchFamily="50" charset="-128"/>
                <a:ea typeface="メイリオ" panose="020B0604030504040204" pitchFamily="50" charset="-128"/>
              </a:rPr>
              <a:t>】</a:t>
            </a: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p:txBody>
      </p:sp>
      <p:sp>
        <p:nvSpPr>
          <p:cNvPr id="31" name="矢印: 下 30">
            <a:extLst>
              <a:ext uri="{FF2B5EF4-FFF2-40B4-BE49-F238E27FC236}">
                <a16:creationId xmlns:a16="http://schemas.microsoft.com/office/drawing/2014/main" id="{9511DE7F-2600-4B94-A4E0-D938C28236EB}"/>
              </a:ext>
            </a:extLst>
          </p:cNvPr>
          <p:cNvSpPr/>
          <p:nvPr/>
        </p:nvSpPr>
        <p:spPr>
          <a:xfrm>
            <a:off x="9356408" y="2892786"/>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92D44627-DB40-4C39-9FDC-86178666BA5E}"/>
              </a:ext>
            </a:extLst>
          </p:cNvPr>
          <p:cNvSpPr txBox="1"/>
          <p:nvPr/>
        </p:nvSpPr>
        <p:spPr>
          <a:xfrm>
            <a:off x="8168842" y="3328490"/>
            <a:ext cx="2445345" cy="1546577"/>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波及効果の目標と実績</a:t>
            </a:r>
            <a:r>
              <a:rPr kumimoji="1" lang="en-US" altLang="ja-JP" sz="1200" dirty="0">
                <a:latin typeface="メイリオ" panose="020B0604030504040204" pitchFamily="50" charset="-128"/>
                <a:ea typeface="メイリオ" panose="020B0604030504040204" pitchFamily="50" charset="-128"/>
              </a:rPr>
              <a:t>】</a:t>
            </a: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p:txBody>
      </p:sp>
      <p:sp>
        <p:nvSpPr>
          <p:cNvPr id="35" name="矢印: 下 34">
            <a:extLst>
              <a:ext uri="{FF2B5EF4-FFF2-40B4-BE49-F238E27FC236}">
                <a16:creationId xmlns:a16="http://schemas.microsoft.com/office/drawing/2014/main" id="{6D954119-6B7D-403A-8413-7AB8CCC7C3BE}"/>
              </a:ext>
            </a:extLst>
          </p:cNvPr>
          <p:cNvSpPr/>
          <p:nvPr/>
        </p:nvSpPr>
        <p:spPr>
          <a:xfrm>
            <a:off x="9356408" y="5119259"/>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3434814B-3FC2-4017-ACD7-A6F65C3C6062}"/>
              </a:ext>
            </a:extLst>
          </p:cNvPr>
          <p:cNvSpPr txBox="1"/>
          <p:nvPr/>
        </p:nvSpPr>
        <p:spPr>
          <a:xfrm>
            <a:off x="8168842" y="5577185"/>
            <a:ext cx="2445345" cy="1938992"/>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新たな将来の支援目標</a:t>
            </a:r>
            <a:r>
              <a:rPr kumimoji="1" lang="en-US" altLang="ja-JP" sz="1200" dirty="0">
                <a:latin typeface="メイリオ" panose="020B0604030504040204" pitchFamily="50" charset="-128"/>
                <a:ea typeface="メイリオ" panose="020B0604030504040204" pitchFamily="50" charset="-128"/>
              </a:rPr>
              <a:t>】</a:t>
            </a: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p:txBody>
      </p:sp>
      <p:sp>
        <p:nvSpPr>
          <p:cNvPr id="39" name="矢印: 下 38">
            <a:extLst>
              <a:ext uri="{FF2B5EF4-FFF2-40B4-BE49-F238E27FC236}">
                <a16:creationId xmlns:a16="http://schemas.microsoft.com/office/drawing/2014/main" id="{C294CC56-DE46-433B-89A4-7D84B441A8D7}"/>
              </a:ext>
            </a:extLst>
          </p:cNvPr>
          <p:cNvSpPr/>
          <p:nvPr/>
        </p:nvSpPr>
        <p:spPr>
          <a:xfrm rot="16200000">
            <a:off x="7835094" y="1735535"/>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タイトル 1">
            <a:extLst>
              <a:ext uri="{FF2B5EF4-FFF2-40B4-BE49-F238E27FC236}">
                <a16:creationId xmlns:a16="http://schemas.microsoft.com/office/drawing/2014/main" id="{3F05B3A9-68EB-4076-A185-C0CE24CB008F}"/>
              </a:ext>
            </a:extLst>
          </p:cNvPr>
          <p:cNvSpPr txBox="1">
            <a:spLocks/>
          </p:cNvSpPr>
          <p:nvPr/>
        </p:nvSpPr>
        <p:spPr>
          <a:xfrm>
            <a:off x="144000" y="352161"/>
            <a:ext cx="10436542" cy="394832"/>
          </a:xfrm>
          <a:prstGeom prst="rect">
            <a:avLst/>
          </a:prstGeom>
          <a:solidFill>
            <a:srgbClr val="FFC000"/>
          </a:solidFill>
        </p:spPr>
        <p:txBody>
          <a:bodyPr vert="horz" lIns="91440" tIns="45720" rIns="91440" bIns="45720" rtlCol="0" anchor="b">
            <a:noAutofit/>
          </a:bodyPr>
          <a:lstStyle>
            <a:lvl1pPr algn="ctr" defTabSz="1007943" rtl="0" eaLnBrk="1" latinLnBrk="0" hangingPunct="1">
              <a:lnSpc>
                <a:spcPct val="90000"/>
              </a:lnSpc>
              <a:spcBef>
                <a:spcPct val="0"/>
              </a:spcBef>
              <a:buNone/>
              <a:defRPr kumimoji="1" sz="6614" kern="1200">
                <a:solidFill>
                  <a:schemeClr val="tx1"/>
                </a:solidFill>
                <a:latin typeface="+mj-lt"/>
                <a:ea typeface="+mj-ea"/>
                <a:cs typeface="+mj-cs"/>
              </a:defRPr>
            </a:lvl1pPr>
          </a:lstStyle>
          <a:p>
            <a:pPr algn="l"/>
            <a:r>
              <a:rPr lang="ja-JP" altLang="en-US" sz="1400" dirty="0">
                <a:latin typeface="メイリオ" panose="020B0604030504040204" pitchFamily="50" charset="-128"/>
                <a:ea typeface="メイリオ" panose="020B0604030504040204" pitchFamily="50" charset="-128"/>
              </a:rPr>
              <a:t>＜成果報告＞ </a:t>
            </a:r>
            <a:r>
              <a:rPr lang="ja-JP" altLang="en-US" sz="1800" dirty="0">
                <a:latin typeface="メイリオ" panose="020B0604030504040204" pitchFamily="50" charset="-128"/>
                <a:ea typeface="メイリオ" panose="020B0604030504040204" pitchFamily="50" charset="-128"/>
              </a:rPr>
              <a:t>○○中小企業支援事業　</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〇〇年○○月</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○○年○○月実施予定　（△△都道府県中小企業振興機関）</a:t>
            </a:r>
          </a:p>
        </p:txBody>
      </p:sp>
      <p:sp>
        <p:nvSpPr>
          <p:cNvPr id="2" name="テキスト ボックス 1">
            <a:extLst>
              <a:ext uri="{FF2B5EF4-FFF2-40B4-BE49-F238E27FC236}">
                <a16:creationId xmlns:a16="http://schemas.microsoft.com/office/drawing/2014/main" id="{872104D9-FA43-B4CA-4C41-45A76719C9B0}"/>
              </a:ext>
            </a:extLst>
          </p:cNvPr>
          <p:cNvSpPr txBox="1"/>
          <p:nvPr/>
        </p:nvSpPr>
        <p:spPr>
          <a:xfrm>
            <a:off x="126120" y="20548"/>
            <a:ext cx="3236784"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（様式第１４－３）成果報告ポンチ絵</a:t>
            </a:r>
          </a:p>
        </p:txBody>
      </p:sp>
    </p:spTree>
    <p:extLst>
      <p:ext uri="{BB962C8B-B14F-4D97-AF65-F5344CB8AC3E}">
        <p14:creationId xmlns:p14="http://schemas.microsoft.com/office/powerpoint/2010/main" val="2714321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0CB107-5680-440C-ABF6-110FC5B21474}"/>
              </a:ext>
            </a:extLst>
          </p:cNvPr>
          <p:cNvSpPr>
            <a:spLocks noGrp="1"/>
          </p:cNvSpPr>
          <p:nvPr>
            <p:ph type="ctrTitle"/>
          </p:nvPr>
        </p:nvSpPr>
        <p:spPr>
          <a:xfrm>
            <a:off x="144781" y="471422"/>
            <a:ext cx="10436542" cy="394832"/>
          </a:xfrm>
          <a:solidFill>
            <a:srgbClr val="FFC000"/>
          </a:solidFill>
        </p:spPr>
        <p:txBody>
          <a:bodyPr>
            <a:noAutofit/>
          </a:bodyPr>
          <a:lstStyle/>
          <a:p>
            <a:pPr algn="l"/>
            <a:r>
              <a:rPr lang="ja-JP" altLang="en-US" sz="1400" dirty="0">
                <a:latin typeface="メイリオ" panose="020B0604030504040204" pitchFamily="50" charset="-128"/>
                <a:ea typeface="メイリオ" panose="020B0604030504040204" pitchFamily="50" charset="-128"/>
              </a:rPr>
              <a:t>（例） ＜申請時＞ </a:t>
            </a:r>
            <a:r>
              <a:rPr lang="ja-JP" altLang="en-US" sz="1600" dirty="0">
                <a:latin typeface="メイリオ" panose="020B0604030504040204" pitchFamily="50" charset="-128"/>
                <a:ea typeface="メイリオ" panose="020B0604030504040204" pitchFamily="50" charset="-128"/>
              </a:rPr>
              <a:t>○○中小企業支援事業</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〇〇年○○月</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○○年○○月実施予定（△△都道府県中小企業振興機関協会）</a:t>
            </a:r>
            <a:endParaRPr kumimoji="1" lang="ja-JP" altLang="en-US" sz="14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EECDFD21-8F80-431B-9965-291A354C6824}"/>
              </a:ext>
            </a:extLst>
          </p:cNvPr>
          <p:cNvSpPr txBox="1"/>
          <p:nvPr/>
        </p:nvSpPr>
        <p:spPr>
          <a:xfrm>
            <a:off x="179070" y="1182508"/>
            <a:ext cx="2186940" cy="1731243"/>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課題</a:t>
            </a:r>
            <a:r>
              <a:rPr kumimoji="1" lang="en-US" altLang="ja-JP" sz="1200" dirty="0">
                <a:latin typeface="メイリオ" panose="020B0604030504040204" pitchFamily="50" charset="-128"/>
                <a:ea typeface="メイリオ" panose="020B0604030504040204" pitchFamily="50" charset="-128"/>
              </a:rPr>
              <a:t>】</a:t>
            </a:r>
          </a:p>
          <a:p>
            <a:r>
              <a:rPr kumimoji="1" lang="ja-JP" altLang="en-US" sz="1050" dirty="0">
                <a:latin typeface="メイリオ" panose="020B0604030504040204" pitchFamily="50" charset="-128"/>
                <a:ea typeface="メイリオ" panose="020B0604030504040204" pitchFamily="50" charset="-128"/>
              </a:rPr>
              <a:t>□従来の支援事業から明らかになった課題を記入。</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（例）従来から中小企業への助成金支援を行っているが商品の売上拡大が進まない。課題として下記の２点が明確になった。</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・開発済み商品のパッケージデザイン</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・県外販路拡大</a:t>
            </a:r>
          </a:p>
        </p:txBody>
      </p:sp>
      <p:sp>
        <p:nvSpPr>
          <p:cNvPr id="7" name="テキスト ボックス 6">
            <a:extLst>
              <a:ext uri="{FF2B5EF4-FFF2-40B4-BE49-F238E27FC236}">
                <a16:creationId xmlns:a16="http://schemas.microsoft.com/office/drawing/2014/main" id="{6E1605FD-6B2E-42FD-BEC0-CCA954ED4D4A}"/>
              </a:ext>
            </a:extLst>
          </p:cNvPr>
          <p:cNvSpPr txBox="1"/>
          <p:nvPr/>
        </p:nvSpPr>
        <p:spPr>
          <a:xfrm>
            <a:off x="144780" y="3628123"/>
            <a:ext cx="2186940" cy="1731243"/>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目的</a:t>
            </a:r>
            <a:r>
              <a:rPr kumimoji="1" lang="en-US" altLang="ja-JP" sz="1200" dirty="0">
                <a:latin typeface="メイリオ" panose="020B0604030504040204" pitchFamily="50" charset="-128"/>
                <a:ea typeface="メイリオ" panose="020B0604030504040204" pitchFamily="50" charset="-128"/>
              </a:rPr>
              <a:t>】</a:t>
            </a:r>
          </a:p>
          <a:p>
            <a:r>
              <a:rPr kumimoji="1" lang="ja-JP" altLang="en-US" sz="1050" dirty="0">
                <a:latin typeface="メイリオ" panose="020B0604030504040204" pitchFamily="50" charset="-128"/>
                <a:ea typeface="メイリオ" panose="020B0604030504040204" pitchFamily="50" charset="-128"/>
              </a:rPr>
              <a:t>□課題の全て、または一部を解決するために計画している本事業の目的を記入。</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（例）従来の事業で明らかになった課題である商品のパッケージデザインと県外販路拡大のうち、今回の事業では県外販路拡大を目的として、バイヤーミーティングを開催する。</a:t>
            </a:r>
          </a:p>
        </p:txBody>
      </p:sp>
      <p:sp>
        <p:nvSpPr>
          <p:cNvPr id="8" name="テキスト ボックス 7">
            <a:extLst>
              <a:ext uri="{FF2B5EF4-FFF2-40B4-BE49-F238E27FC236}">
                <a16:creationId xmlns:a16="http://schemas.microsoft.com/office/drawing/2014/main" id="{7DEF6CEC-D739-483A-B88D-65AF504BD163}"/>
              </a:ext>
            </a:extLst>
          </p:cNvPr>
          <p:cNvSpPr txBox="1"/>
          <p:nvPr/>
        </p:nvSpPr>
        <p:spPr>
          <a:xfrm>
            <a:off x="179071" y="6073738"/>
            <a:ext cx="2438404" cy="1215717"/>
          </a:xfrm>
          <a:prstGeom prst="rect">
            <a:avLst/>
          </a:prstGeom>
          <a:noFill/>
          <a:ln>
            <a:solidFill>
              <a:schemeClr val="tx1"/>
            </a:solidFill>
          </a:ln>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都道府県の施策との連携・親和性</a:t>
            </a:r>
            <a:r>
              <a:rPr kumimoji="1" lang="en-US" altLang="ja-JP" sz="1000" dirty="0">
                <a:latin typeface="メイリオ" panose="020B0604030504040204" pitchFamily="50" charset="-128"/>
                <a:ea typeface="メイリオ" panose="020B0604030504040204" pitchFamily="50" charset="-128"/>
              </a:rPr>
              <a:t>】</a:t>
            </a:r>
          </a:p>
          <a:p>
            <a:r>
              <a:rPr kumimoji="1" lang="ja-JP" altLang="en-US" sz="1050" dirty="0">
                <a:latin typeface="メイリオ" panose="020B0604030504040204" pitchFamily="50" charset="-128"/>
                <a:ea typeface="メイリオ" panose="020B0604030504040204" pitchFamily="50" charset="-128"/>
              </a:rPr>
              <a:t>□都道府県の施策等を記入し、本事業の目的が都道府県の施策等に合致していることを確認する。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・地域の職場の拡大</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・地域経済の発展・拡大</a:t>
            </a:r>
          </a:p>
        </p:txBody>
      </p:sp>
      <p:sp>
        <p:nvSpPr>
          <p:cNvPr id="9" name="正方形/長方形 8">
            <a:extLst>
              <a:ext uri="{FF2B5EF4-FFF2-40B4-BE49-F238E27FC236}">
                <a16:creationId xmlns:a16="http://schemas.microsoft.com/office/drawing/2014/main" id="{B3DB1A94-06AD-4166-9680-70DF78B78DB8}"/>
              </a:ext>
            </a:extLst>
          </p:cNvPr>
          <p:cNvSpPr/>
          <p:nvPr/>
        </p:nvSpPr>
        <p:spPr>
          <a:xfrm>
            <a:off x="2630163" y="1485811"/>
            <a:ext cx="5612130" cy="6140697"/>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本事業の内容</a:t>
            </a:r>
            <a:r>
              <a:rPr kumimoji="1" lang="en-US" altLang="ja-JP" sz="1200" dirty="0">
                <a:solidFill>
                  <a:schemeClr val="tx1"/>
                </a:solidFill>
                <a:latin typeface="メイリオ" panose="020B0604030504040204" pitchFamily="50" charset="-128"/>
                <a:ea typeface="メイリオ" panose="020B0604030504040204" pitchFamily="50" charset="-128"/>
              </a:rPr>
              <a:t>】</a:t>
            </a:r>
            <a:endParaRPr kumimoji="1" lang="ja-JP" altLang="en-US" sz="1200" dirty="0">
              <a:solidFill>
                <a:schemeClr val="tx1"/>
              </a:solidFill>
              <a:latin typeface="メイリオ" panose="020B0604030504040204" pitchFamily="50" charset="-128"/>
              <a:ea typeface="メイリオ" panose="020B0604030504040204" pitchFamily="50" charset="-128"/>
            </a:endParaRPr>
          </a:p>
          <a:p>
            <a:pPr algn="ctr"/>
            <a:endParaRPr kumimoji="1" lang="ja-JP" altLang="en-US" dirty="0"/>
          </a:p>
        </p:txBody>
      </p:sp>
      <p:sp>
        <p:nvSpPr>
          <p:cNvPr id="10" name="矢印: 下 9">
            <a:extLst>
              <a:ext uri="{FF2B5EF4-FFF2-40B4-BE49-F238E27FC236}">
                <a16:creationId xmlns:a16="http://schemas.microsoft.com/office/drawing/2014/main" id="{4CF7DA25-2154-471A-AF42-FD2F58F9D464}"/>
              </a:ext>
            </a:extLst>
          </p:cNvPr>
          <p:cNvSpPr/>
          <p:nvPr/>
        </p:nvSpPr>
        <p:spPr>
          <a:xfrm>
            <a:off x="1072515" y="3157064"/>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下 10">
            <a:extLst>
              <a:ext uri="{FF2B5EF4-FFF2-40B4-BE49-F238E27FC236}">
                <a16:creationId xmlns:a16="http://schemas.microsoft.com/office/drawing/2014/main" id="{8CD6F806-F134-4DD9-83C7-F0AB8AAD4163}"/>
              </a:ext>
            </a:extLst>
          </p:cNvPr>
          <p:cNvSpPr/>
          <p:nvPr/>
        </p:nvSpPr>
        <p:spPr>
          <a:xfrm flipV="1">
            <a:off x="1072515" y="5589023"/>
            <a:ext cx="262890" cy="255058"/>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下 11">
            <a:extLst>
              <a:ext uri="{FF2B5EF4-FFF2-40B4-BE49-F238E27FC236}">
                <a16:creationId xmlns:a16="http://schemas.microsoft.com/office/drawing/2014/main" id="{9C1676B6-8F26-43D5-AA3E-744D54312A93}"/>
              </a:ext>
            </a:extLst>
          </p:cNvPr>
          <p:cNvSpPr/>
          <p:nvPr/>
        </p:nvSpPr>
        <p:spPr>
          <a:xfrm rot="16200000">
            <a:off x="2339645" y="4408475"/>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3C6BFE51-31ED-40FA-8D72-113701C29EC7}"/>
              </a:ext>
            </a:extLst>
          </p:cNvPr>
          <p:cNvSpPr txBox="1"/>
          <p:nvPr/>
        </p:nvSpPr>
        <p:spPr>
          <a:xfrm>
            <a:off x="8394383" y="1014868"/>
            <a:ext cx="2186940" cy="1569660"/>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結果ならびに成果の目標</a:t>
            </a:r>
            <a:r>
              <a:rPr kumimoji="1" lang="en-US" altLang="ja-JP" sz="1200" dirty="0">
                <a:latin typeface="メイリオ" panose="020B0604030504040204" pitchFamily="50" charset="-128"/>
                <a:ea typeface="メイリオ" panose="020B0604030504040204" pitchFamily="50" charset="-128"/>
              </a:rPr>
              <a:t>】</a:t>
            </a:r>
          </a:p>
          <a:p>
            <a:r>
              <a:rPr kumimoji="1" lang="ja-JP" altLang="en-US" sz="1050" dirty="0">
                <a:latin typeface="メイリオ" panose="020B0604030504040204" pitchFamily="50" charset="-128"/>
                <a:ea typeface="メイリオ" panose="020B0604030504040204" pitchFamily="50" charset="-128"/>
              </a:rPr>
              <a:t>□本事業の結果と成果目標を記入。</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○結果目標：</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・バイヤー２者以上との商談成立。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・商品１０件以上の商談成立。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○成果目標：</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・販路拡大により県外移出率を</a:t>
            </a:r>
            <a:r>
              <a:rPr kumimoji="1" lang="en-US" altLang="ja-JP" sz="1050" dirty="0">
                <a:latin typeface="メイリオ" panose="020B0604030504040204" pitchFamily="50" charset="-128"/>
                <a:ea typeface="メイリオ" panose="020B0604030504040204" pitchFamily="50" charset="-128"/>
              </a:rPr>
              <a:t>30</a:t>
            </a:r>
            <a:r>
              <a:rPr kumimoji="1" lang="ja-JP" altLang="en-US" sz="1050" dirty="0">
                <a:latin typeface="メイリオ" panose="020B0604030504040204" pitchFamily="50" charset="-128"/>
                <a:ea typeface="メイリオ" panose="020B0604030504040204" pitchFamily="50" charset="-128"/>
              </a:rPr>
              <a:t>％から</a:t>
            </a:r>
            <a:r>
              <a:rPr kumimoji="1" lang="en-US" altLang="ja-JP" sz="1050" dirty="0">
                <a:latin typeface="メイリオ" panose="020B0604030504040204" pitchFamily="50" charset="-128"/>
                <a:ea typeface="メイリオ" panose="020B0604030504040204" pitchFamily="50" charset="-128"/>
              </a:rPr>
              <a:t>50</a:t>
            </a:r>
            <a:r>
              <a:rPr kumimoji="1" lang="ja-JP" altLang="en-US" sz="1050" dirty="0">
                <a:latin typeface="メイリオ" panose="020B0604030504040204" pitchFamily="50" charset="-128"/>
                <a:ea typeface="メイリオ" panose="020B0604030504040204" pitchFamily="50" charset="-128"/>
              </a:rPr>
              <a:t>％に引上げる。</a:t>
            </a:r>
          </a:p>
        </p:txBody>
      </p:sp>
      <p:sp>
        <p:nvSpPr>
          <p:cNvPr id="15" name="矢印: 下 14">
            <a:extLst>
              <a:ext uri="{FF2B5EF4-FFF2-40B4-BE49-F238E27FC236}">
                <a16:creationId xmlns:a16="http://schemas.microsoft.com/office/drawing/2014/main" id="{2111DCFD-BD4D-4DC8-8579-18C509380BFE}"/>
              </a:ext>
            </a:extLst>
          </p:cNvPr>
          <p:cNvSpPr/>
          <p:nvPr/>
        </p:nvSpPr>
        <p:spPr>
          <a:xfrm>
            <a:off x="9356408" y="3012525"/>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262B69CE-843E-4782-91FD-07F58988C453}"/>
              </a:ext>
            </a:extLst>
          </p:cNvPr>
          <p:cNvSpPr txBox="1"/>
          <p:nvPr/>
        </p:nvSpPr>
        <p:spPr>
          <a:xfrm>
            <a:off x="8427247" y="3448229"/>
            <a:ext cx="2186940" cy="1569660"/>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波及効果の目標</a:t>
            </a:r>
            <a:r>
              <a:rPr kumimoji="1" lang="en-US" altLang="ja-JP" sz="1200" dirty="0">
                <a:latin typeface="メイリオ" panose="020B0604030504040204" pitchFamily="50" charset="-128"/>
                <a:ea typeface="メイリオ" panose="020B0604030504040204" pitchFamily="50" charset="-128"/>
              </a:rPr>
              <a:t>】</a:t>
            </a:r>
          </a:p>
          <a:p>
            <a:r>
              <a:rPr kumimoji="1" lang="ja-JP" altLang="en-US" sz="1050" dirty="0">
                <a:latin typeface="メイリオ" panose="020B0604030504040204" pitchFamily="50" charset="-128"/>
                <a:ea typeface="メイリオ" panose="020B0604030504040204" pitchFamily="50" charset="-128"/>
              </a:rPr>
              <a:t>□本事業の実施により地域への波及効果を記入。</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バイヤーミーティングに展示する商品は１００％県内製造品であり、また中間財の５０％も県内製造品である。このため商品売上以上の地域波及効果が期待できる。</a:t>
            </a:r>
          </a:p>
        </p:txBody>
      </p:sp>
      <p:sp>
        <p:nvSpPr>
          <p:cNvPr id="17" name="矢印: 下 16">
            <a:extLst>
              <a:ext uri="{FF2B5EF4-FFF2-40B4-BE49-F238E27FC236}">
                <a16:creationId xmlns:a16="http://schemas.microsoft.com/office/drawing/2014/main" id="{C7401589-2C99-4E01-B8C5-613DDE2BCA74}"/>
              </a:ext>
            </a:extLst>
          </p:cNvPr>
          <p:cNvSpPr/>
          <p:nvPr/>
        </p:nvSpPr>
        <p:spPr>
          <a:xfrm>
            <a:off x="9356408" y="5238998"/>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D9006BE3-61EB-4C15-B699-E13D76B24738}"/>
              </a:ext>
            </a:extLst>
          </p:cNvPr>
          <p:cNvSpPr txBox="1"/>
          <p:nvPr/>
        </p:nvSpPr>
        <p:spPr>
          <a:xfrm>
            <a:off x="8427247" y="5696924"/>
            <a:ext cx="2186940" cy="1569660"/>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将来の支援目標</a:t>
            </a:r>
            <a:r>
              <a:rPr kumimoji="1" lang="en-US" altLang="ja-JP" sz="1200" dirty="0">
                <a:latin typeface="メイリオ" panose="020B0604030504040204" pitchFamily="50" charset="-128"/>
                <a:ea typeface="メイリオ" panose="020B0604030504040204" pitchFamily="50" charset="-128"/>
              </a:rPr>
              <a:t>】</a:t>
            </a:r>
          </a:p>
          <a:p>
            <a:r>
              <a:rPr kumimoji="1" lang="ja-JP" altLang="en-US" sz="1050" dirty="0">
                <a:latin typeface="メイリオ" panose="020B0604030504040204" pitchFamily="50" charset="-128"/>
                <a:ea typeface="メイリオ" panose="020B0604030504040204" pitchFamily="50" charset="-128"/>
              </a:rPr>
              <a:t>□本事業の成果を受けて課題解決に向けた将来目標を記入。</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・県外販路を拡大し、移出率７０％超を目標とする。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・目標達成のために、移出率</a:t>
            </a:r>
            <a:r>
              <a:rPr kumimoji="1" lang="en-US" altLang="ja-JP" sz="1050" dirty="0">
                <a:latin typeface="メイリオ" panose="020B0604030504040204" pitchFamily="50" charset="-128"/>
                <a:ea typeface="メイリオ" panose="020B0604030504040204" pitchFamily="50" charset="-128"/>
              </a:rPr>
              <a:t>50</a:t>
            </a:r>
            <a:r>
              <a:rPr kumimoji="1" lang="ja-JP" altLang="en-US" sz="1050" dirty="0">
                <a:latin typeface="メイリオ" panose="020B0604030504040204" pitchFamily="50" charset="-128"/>
                <a:ea typeface="メイリオ" panose="020B0604030504040204" pitchFamily="50" charset="-128"/>
              </a:rPr>
              <a:t>％達成後、商品パッケージ見直し事業の実施を検討する。</a:t>
            </a:r>
          </a:p>
        </p:txBody>
      </p:sp>
      <p:sp>
        <p:nvSpPr>
          <p:cNvPr id="19" name="矢印: 下 18">
            <a:extLst>
              <a:ext uri="{FF2B5EF4-FFF2-40B4-BE49-F238E27FC236}">
                <a16:creationId xmlns:a16="http://schemas.microsoft.com/office/drawing/2014/main" id="{7F7E6B75-F2C1-4216-B82B-2F8CD07014F1}"/>
              </a:ext>
            </a:extLst>
          </p:cNvPr>
          <p:cNvSpPr/>
          <p:nvPr/>
        </p:nvSpPr>
        <p:spPr>
          <a:xfrm rot="16200000">
            <a:off x="8149419" y="1855274"/>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C2551638-B220-4C95-BD3B-AFCA9D52F472}"/>
              </a:ext>
            </a:extLst>
          </p:cNvPr>
          <p:cNvSpPr txBox="1"/>
          <p:nvPr/>
        </p:nvSpPr>
        <p:spPr>
          <a:xfrm>
            <a:off x="288000" y="878700"/>
            <a:ext cx="1800493"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＜事業計画申請時＞</a:t>
            </a:r>
          </a:p>
        </p:txBody>
      </p:sp>
      <p:sp>
        <p:nvSpPr>
          <p:cNvPr id="4" name="テキスト ボックス 3">
            <a:extLst>
              <a:ext uri="{FF2B5EF4-FFF2-40B4-BE49-F238E27FC236}">
                <a16:creationId xmlns:a16="http://schemas.microsoft.com/office/drawing/2014/main" id="{F8A80442-7709-6C74-B541-2F3485B06C48}"/>
              </a:ext>
            </a:extLst>
          </p:cNvPr>
          <p:cNvSpPr txBox="1"/>
          <p:nvPr/>
        </p:nvSpPr>
        <p:spPr>
          <a:xfrm>
            <a:off x="2824743" y="2438834"/>
            <a:ext cx="3262432" cy="338554"/>
          </a:xfrm>
          <a:prstGeom prst="rect">
            <a:avLst/>
          </a:prstGeom>
          <a:noFill/>
          <a:ln>
            <a:solidFill>
              <a:schemeClr val="tx1"/>
            </a:solidFill>
          </a:ln>
        </p:spPr>
        <p:txBody>
          <a:bodyPr wrap="none" rtlCol="0">
            <a:spAutoFit/>
          </a:bodyPr>
          <a:lstStyle/>
          <a:p>
            <a:r>
              <a:rPr kumimoji="1" lang="ja-JP" altLang="en-US" sz="1600" dirty="0">
                <a:solidFill>
                  <a:srgbClr val="FF0000"/>
                </a:solidFill>
              </a:rPr>
              <a:t>事業は目的を実現するための手段</a:t>
            </a:r>
          </a:p>
        </p:txBody>
      </p:sp>
      <p:sp>
        <p:nvSpPr>
          <p:cNvPr id="5" name="矢印: 右 4">
            <a:extLst>
              <a:ext uri="{FF2B5EF4-FFF2-40B4-BE49-F238E27FC236}">
                <a16:creationId xmlns:a16="http://schemas.microsoft.com/office/drawing/2014/main" id="{F5BCD967-721E-24C7-424E-ADC602DC5D34}"/>
              </a:ext>
            </a:extLst>
          </p:cNvPr>
          <p:cNvSpPr/>
          <p:nvPr/>
        </p:nvSpPr>
        <p:spPr>
          <a:xfrm rot="19713706">
            <a:off x="6468145" y="1949256"/>
            <a:ext cx="1955017" cy="243499"/>
          </a:xfrm>
          <a:prstGeom prst="right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5FAF3FA4-F945-2036-D0B9-9188E8759862}"/>
              </a:ext>
            </a:extLst>
          </p:cNvPr>
          <p:cNvSpPr txBox="1"/>
          <p:nvPr/>
        </p:nvSpPr>
        <p:spPr>
          <a:xfrm>
            <a:off x="8415066" y="1123106"/>
            <a:ext cx="2062569" cy="584775"/>
          </a:xfrm>
          <a:prstGeom prst="rect">
            <a:avLst/>
          </a:prstGeom>
          <a:solidFill>
            <a:schemeClr val="bg1"/>
          </a:solidFill>
          <a:ln>
            <a:solidFill>
              <a:schemeClr val="tx1"/>
            </a:solidFill>
          </a:ln>
        </p:spPr>
        <p:txBody>
          <a:bodyPr wrap="square" rtlCol="0">
            <a:spAutoFit/>
          </a:bodyPr>
          <a:lstStyle/>
          <a:p>
            <a:r>
              <a:rPr kumimoji="1" lang="ja-JP" altLang="en-US" sz="1600" dirty="0">
                <a:solidFill>
                  <a:srgbClr val="FF0000"/>
                </a:solidFill>
              </a:rPr>
              <a:t>事業（手段）の結果を記入</a:t>
            </a:r>
          </a:p>
        </p:txBody>
      </p:sp>
      <p:sp>
        <p:nvSpPr>
          <p:cNvPr id="20" name="矢印: 右 19">
            <a:extLst>
              <a:ext uri="{FF2B5EF4-FFF2-40B4-BE49-F238E27FC236}">
                <a16:creationId xmlns:a16="http://schemas.microsoft.com/office/drawing/2014/main" id="{0F0906D5-16BD-BC58-18CA-2CFAFE011A04}"/>
              </a:ext>
            </a:extLst>
          </p:cNvPr>
          <p:cNvSpPr/>
          <p:nvPr/>
        </p:nvSpPr>
        <p:spPr>
          <a:xfrm rot="20538419">
            <a:off x="2531660" y="3215535"/>
            <a:ext cx="5879946" cy="297222"/>
          </a:xfrm>
          <a:prstGeom prst="right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6B772D93-D77E-DE8B-EAE8-35B724B384A6}"/>
              </a:ext>
            </a:extLst>
          </p:cNvPr>
          <p:cNvSpPr txBox="1"/>
          <p:nvPr/>
        </p:nvSpPr>
        <p:spPr>
          <a:xfrm>
            <a:off x="8436873" y="1928990"/>
            <a:ext cx="2062569" cy="584775"/>
          </a:xfrm>
          <a:prstGeom prst="rect">
            <a:avLst/>
          </a:prstGeom>
          <a:solidFill>
            <a:schemeClr val="bg1"/>
          </a:solidFill>
          <a:ln>
            <a:solidFill>
              <a:schemeClr val="tx1"/>
            </a:solidFill>
          </a:ln>
        </p:spPr>
        <p:txBody>
          <a:bodyPr wrap="square" rtlCol="0">
            <a:spAutoFit/>
          </a:bodyPr>
          <a:lstStyle/>
          <a:p>
            <a:r>
              <a:rPr kumimoji="1" lang="ja-JP" altLang="en-US" sz="1600" dirty="0">
                <a:solidFill>
                  <a:srgbClr val="FF0000"/>
                </a:solidFill>
              </a:rPr>
              <a:t>目的に対する成果目標を記入</a:t>
            </a:r>
          </a:p>
        </p:txBody>
      </p:sp>
      <p:sp>
        <p:nvSpPr>
          <p:cNvPr id="23" name="テキスト ボックス 22">
            <a:extLst>
              <a:ext uri="{FF2B5EF4-FFF2-40B4-BE49-F238E27FC236}">
                <a16:creationId xmlns:a16="http://schemas.microsoft.com/office/drawing/2014/main" id="{01C3D1D8-B733-7EDD-35AD-2F0415B1A609}"/>
              </a:ext>
            </a:extLst>
          </p:cNvPr>
          <p:cNvSpPr txBox="1"/>
          <p:nvPr/>
        </p:nvSpPr>
        <p:spPr>
          <a:xfrm>
            <a:off x="2859335" y="919618"/>
            <a:ext cx="5275803" cy="523220"/>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地域課題解決の取組や複数の地域支援機関の相互連携強化等の</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取組に該当する場合は、チェック　　してください。</a:t>
            </a:r>
          </a:p>
        </p:txBody>
      </p:sp>
      <p:sp>
        <p:nvSpPr>
          <p:cNvPr id="24" name="正方形/長方形 23">
            <a:extLst>
              <a:ext uri="{FF2B5EF4-FFF2-40B4-BE49-F238E27FC236}">
                <a16:creationId xmlns:a16="http://schemas.microsoft.com/office/drawing/2014/main" id="{C4D73AA9-5C6B-ED42-55F3-791178E11A5E}"/>
              </a:ext>
            </a:extLst>
          </p:cNvPr>
          <p:cNvSpPr/>
          <p:nvPr/>
        </p:nvSpPr>
        <p:spPr>
          <a:xfrm>
            <a:off x="5680748" y="1196468"/>
            <a:ext cx="241862" cy="21544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sym typeface="Wingdings" panose="05000000000000000000" pitchFamily="2" charset="2"/>
              </a:rPr>
              <a:t></a:t>
            </a:r>
            <a:endParaRPr kumimoji="1" lang="ja-JP" altLang="en-US" dirty="0"/>
          </a:p>
        </p:txBody>
      </p:sp>
      <p:sp>
        <p:nvSpPr>
          <p:cNvPr id="25" name="正方形/長方形 24">
            <a:extLst>
              <a:ext uri="{FF2B5EF4-FFF2-40B4-BE49-F238E27FC236}">
                <a16:creationId xmlns:a16="http://schemas.microsoft.com/office/drawing/2014/main" id="{89D23B1C-1E03-B735-BCCA-246AEAD0E7B1}"/>
              </a:ext>
            </a:extLst>
          </p:cNvPr>
          <p:cNvSpPr/>
          <p:nvPr/>
        </p:nvSpPr>
        <p:spPr>
          <a:xfrm>
            <a:off x="2617473" y="951753"/>
            <a:ext cx="241862" cy="21544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EFD32FF6-7558-4452-AC98-B1607E8B347F}"/>
              </a:ext>
            </a:extLst>
          </p:cNvPr>
          <p:cNvSpPr txBox="1"/>
          <p:nvPr/>
        </p:nvSpPr>
        <p:spPr>
          <a:xfrm>
            <a:off x="144780" y="139913"/>
            <a:ext cx="4134465"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（別紙４）　（様式第１４－１申請時ポンチ絵）</a:t>
            </a:r>
          </a:p>
        </p:txBody>
      </p:sp>
      <p:sp>
        <p:nvSpPr>
          <p:cNvPr id="22" name="吹き出し: 角を丸めた四角形 21">
            <a:extLst>
              <a:ext uri="{FF2B5EF4-FFF2-40B4-BE49-F238E27FC236}">
                <a16:creationId xmlns:a16="http://schemas.microsoft.com/office/drawing/2014/main" id="{6072080C-EE06-4415-69FB-5431C244946B}"/>
              </a:ext>
            </a:extLst>
          </p:cNvPr>
          <p:cNvSpPr/>
          <p:nvPr/>
        </p:nvSpPr>
        <p:spPr>
          <a:xfrm>
            <a:off x="4051796" y="1365790"/>
            <a:ext cx="2445128" cy="890387"/>
          </a:xfrm>
          <a:prstGeom prst="wedgeRoundRectCallout">
            <a:avLst>
              <a:gd name="adj1" fmla="val -107568"/>
              <a:gd name="adj2" fmla="val -81492"/>
              <a:gd name="adj3" fmla="val 16667"/>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メイリオ" panose="020B0604030504040204" pitchFamily="50" charset="-128"/>
                <a:ea typeface="メイリオ" panose="020B0604030504040204" pitchFamily="50" charset="-128"/>
              </a:rPr>
              <a:t>該当する場合は</a:t>
            </a:r>
            <a:r>
              <a:rPr kumimoji="1" lang="ja-JP" altLang="en-US" sz="1400" dirty="0">
                <a:solidFill>
                  <a:schemeClr val="tx1"/>
                </a:solidFill>
                <a:latin typeface="メイリオ" panose="020B0604030504040204" pitchFamily="50" charset="-128"/>
                <a:ea typeface="メイリオ" panose="020B0604030504040204" pitchFamily="50" charset="-128"/>
                <a:sym typeface="Wingdings" panose="05000000000000000000" pitchFamily="2" charset="2"/>
              </a:rPr>
              <a:t>　</a:t>
            </a:r>
            <a:endParaRPr kumimoji="1" lang="en-US" altLang="ja-JP" sz="1400" dirty="0">
              <a:solidFill>
                <a:schemeClr val="tx1"/>
              </a:solidFill>
              <a:latin typeface="メイリオ" panose="020B0604030504040204" pitchFamily="50" charset="-128"/>
              <a:ea typeface="メイリオ" panose="020B0604030504040204" pitchFamily="50" charset="-128"/>
              <a:sym typeface="Wingdings" panose="05000000000000000000" pitchFamily="2" charset="2"/>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sym typeface="Wingdings" panose="05000000000000000000" pitchFamily="2" charset="2"/>
              </a:rPr>
              <a:t>　</a:t>
            </a:r>
            <a:r>
              <a:rPr kumimoji="1" lang="ja-JP" altLang="en-US" sz="1400" dirty="0">
                <a:solidFill>
                  <a:schemeClr val="bg1"/>
                </a:solidFill>
                <a:latin typeface="メイリオ" panose="020B0604030504040204" pitchFamily="50" charset="-128"/>
                <a:ea typeface="メイリオ" panose="020B0604030504040204" pitchFamily="50" charset="-128"/>
                <a:sym typeface="Wingdings" panose="05000000000000000000" pitchFamily="2" charset="2"/>
              </a:rPr>
              <a:t>をコピーして</a:t>
            </a:r>
            <a:endParaRPr kumimoji="1" lang="en-US" altLang="ja-JP" sz="1400" dirty="0">
              <a:solidFill>
                <a:schemeClr val="bg1"/>
              </a:solidFill>
              <a:latin typeface="メイリオ" panose="020B0604030504040204" pitchFamily="50" charset="-128"/>
              <a:ea typeface="メイリオ" panose="020B0604030504040204" pitchFamily="50" charset="-128"/>
              <a:sym typeface="Wingdings" panose="05000000000000000000" pitchFamily="2" charset="2"/>
            </a:endParaRPr>
          </a:p>
          <a:p>
            <a:pPr algn="ctr"/>
            <a:r>
              <a:rPr kumimoji="1" lang="ja-JP" altLang="en-US" sz="1400" dirty="0">
                <a:solidFill>
                  <a:schemeClr val="bg1"/>
                </a:solidFill>
                <a:latin typeface="メイリオ" panose="020B0604030504040204" pitchFamily="50" charset="-128"/>
                <a:ea typeface="メイリオ" panose="020B0604030504040204" pitchFamily="50" charset="-128"/>
                <a:sym typeface="Wingdings" panose="05000000000000000000" pitchFamily="2" charset="2"/>
              </a:rPr>
              <a:t>チェックにしてください</a:t>
            </a:r>
            <a:endParaRPr kumimoji="1" lang="ja-JP" altLang="en-US" sz="1400" dirty="0">
              <a:solidFill>
                <a:schemeClr val="bg1"/>
              </a:solidFill>
              <a:latin typeface="メイリオ" panose="020B0604030504040204" pitchFamily="50" charset="-128"/>
              <a:ea typeface="メイリオ" panose="020B0604030504040204" pitchFamily="50" charset="-128"/>
            </a:endParaRPr>
          </a:p>
        </p:txBody>
      </p:sp>
      <p:sp>
        <p:nvSpPr>
          <p:cNvPr id="27" name="四角形: 角を丸くする 26">
            <a:extLst>
              <a:ext uri="{FF2B5EF4-FFF2-40B4-BE49-F238E27FC236}">
                <a16:creationId xmlns:a16="http://schemas.microsoft.com/office/drawing/2014/main" id="{53AF1E79-1258-E301-E590-2F9872620EBF}"/>
              </a:ext>
            </a:extLst>
          </p:cNvPr>
          <p:cNvSpPr/>
          <p:nvPr/>
        </p:nvSpPr>
        <p:spPr>
          <a:xfrm>
            <a:off x="4185015" y="35217"/>
            <a:ext cx="3225280" cy="394832"/>
          </a:xfrm>
          <a:prstGeom prst="round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申請時記載例</a:t>
            </a:r>
          </a:p>
        </p:txBody>
      </p:sp>
      <p:sp>
        <p:nvSpPr>
          <p:cNvPr id="28" name="正方形/長方形 27">
            <a:extLst>
              <a:ext uri="{FF2B5EF4-FFF2-40B4-BE49-F238E27FC236}">
                <a16:creationId xmlns:a16="http://schemas.microsoft.com/office/drawing/2014/main" id="{37B00EB6-41E0-9157-5217-F3090D443E06}"/>
              </a:ext>
            </a:extLst>
          </p:cNvPr>
          <p:cNvSpPr/>
          <p:nvPr/>
        </p:nvSpPr>
        <p:spPr>
          <a:xfrm>
            <a:off x="4462688" y="1667901"/>
            <a:ext cx="252925" cy="22110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dirty="0">
                <a:sym typeface="Wingdings" panose="05000000000000000000" pitchFamily="2" charset="2"/>
              </a:rPr>
              <a:t></a:t>
            </a:r>
            <a:endParaRPr kumimoji="1" lang="ja-JP" altLang="en-US" dirty="0"/>
          </a:p>
        </p:txBody>
      </p:sp>
    </p:spTree>
    <p:extLst>
      <p:ext uri="{BB962C8B-B14F-4D97-AF65-F5344CB8AC3E}">
        <p14:creationId xmlns:p14="http://schemas.microsoft.com/office/powerpoint/2010/main" val="4230681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1A30D24-8B77-4EDA-B53C-684747F536BC}"/>
              </a:ext>
            </a:extLst>
          </p:cNvPr>
          <p:cNvSpPr/>
          <p:nvPr/>
        </p:nvSpPr>
        <p:spPr>
          <a:xfrm>
            <a:off x="288000" y="990602"/>
            <a:ext cx="10091241" cy="4012322"/>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本事業の内容</a:t>
            </a:r>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についての進捗</a:t>
            </a:r>
          </a:p>
          <a:p>
            <a:r>
              <a:rPr kumimoji="1" lang="ja-JP" altLang="en-US" sz="1100" dirty="0">
                <a:solidFill>
                  <a:schemeClr val="tx1"/>
                </a:solidFill>
                <a:latin typeface="メイリオ" panose="020B0604030504040204" pitchFamily="50" charset="-128"/>
                <a:ea typeface="メイリオ" panose="020B0604030504040204" pitchFamily="50" charset="-128"/>
              </a:rPr>
              <a:t>□追加や変更がある場合、企画概要に変更した事業内容を事業計画申請時との違いが分かるように記載。</a:t>
            </a:r>
          </a:p>
        </p:txBody>
      </p:sp>
      <p:sp>
        <p:nvSpPr>
          <p:cNvPr id="29" name="テキスト ボックス 28">
            <a:extLst>
              <a:ext uri="{FF2B5EF4-FFF2-40B4-BE49-F238E27FC236}">
                <a16:creationId xmlns:a16="http://schemas.microsoft.com/office/drawing/2014/main" id="{63639ACB-83D0-4CCC-A111-8E33FE25895C}"/>
              </a:ext>
            </a:extLst>
          </p:cNvPr>
          <p:cNvSpPr txBox="1"/>
          <p:nvPr/>
        </p:nvSpPr>
        <p:spPr>
          <a:xfrm>
            <a:off x="1255768" y="5145844"/>
            <a:ext cx="8180275" cy="2039020"/>
          </a:xfrm>
          <a:prstGeom prst="rect">
            <a:avLst/>
          </a:prstGeom>
          <a:noFill/>
          <a:ln>
            <a:solidFill>
              <a:schemeClr val="tx1"/>
            </a:solidFill>
          </a:ln>
        </p:spPr>
        <p:txBody>
          <a:bodyPr wrap="squar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結果ならびに成果の目標</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についての進捗状況</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□目標と対比して進捗を記載。</a:t>
            </a:r>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○進捗状況：</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・企業助成</a:t>
            </a:r>
            <a:r>
              <a:rPr kumimoji="1" lang="en-US" altLang="ja-JP" sz="1050" dirty="0">
                <a:latin typeface="メイリオ" panose="020B0604030504040204" pitchFamily="50" charset="-128"/>
                <a:ea typeface="メイリオ" panose="020B0604030504040204" pitchFamily="50" charset="-128"/>
              </a:rPr>
              <a:t>10</a:t>
            </a:r>
            <a:r>
              <a:rPr kumimoji="1" lang="ja-JP" altLang="en-US" sz="1050" dirty="0">
                <a:latin typeface="メイリオ" panose="020B0604030504040204" pitchFamily="50" charset="-128"/>
                <a:ea typeface="メイリオ" panose="020B0604030504040204" pitchFamily="50" charset="-128"/>
              </a:rPr>
              <a:t>者に対して</a:t>
            </a:r>
            <a:r>
              <a:rPr kumimoji="1" lang="en-US" altLang="ja-JP" sz="1050" dirty="0">
                <a:latin typeface="メイリオ" panose="020B0604030504040204" pitchFamily="50" charset="-128"/>
                <a:ea typeface="メイリオ" panose="020B0604030504040204" pitchFamily="50" charset="-128"/>
              </a:rPr>
              <a:t>12</a:t>
            </a:r>
            <a:r>
              <a:rPr kumimoji="1" lang="ja-JP" altLang="en-US" sz="1050" dirty="0">
                <a:latin typeface="メイリオ" panose="020B0604030504040204" pitchFamily="50" charset="-128"/>
                <a:ea typeface="メイリオ" panose="020B0604030504040204" pitchFamily="50" charset="-128"/>
              </a:rPr>
              <a:t>者で</a:t>
            </a:r>
            <a:r>
              <a:rPr kumimoji="1" lang="en-US" altLang="ja-JP" sz="1050" dirty="0">
                <a:latin typeface="メイリオ" panose="020B0604030504040204" pitchFamily="50" charset="-128"/>
                <a:ea typeface="メイリオ" panose="020B0604030504040204" pitchFamily="50" charset="-128"/>
              </a:rPr>
              <a:t>120</a:t>
            </a:r>
            <a:r>
              <a:rPr kumimoji="1" lang="ja-JP" altLang="en-US" sz="1050" dirty="0">
                <a:latin typeface="メイリオ" panose="020B0604030504040204" pitchFamily="50" charset="-128"/>
                <a:ea typeface="メイリオ" panose="020B0604030504040204" pitchFamily="50" charset="-128"/>
              </a:rPr>
              <a:t>％の達成の見込み。</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・セミナーの満足度</a:t>
            </a:r>
            <a:r>
              <a:rPr kumimoji="1" lang="en-US" altLang="ja-JP" sz="1050" dirty="0">
                <a:latin typeface="メイリオ" panose="020B0604030504040204" pitchFamily="50" charset="-128"/>
                <a:ea typeface="メイリオ" panose="020B0604030504040204" pitchFamily="50" charset="-128"/>
              </a:rPr>
              <a:t>90</a:t>
            </a:r>
            <a:r>
              <a:rPr kumimoji="1" lang="ja-JP" altLang="en-US" sz="1050" dirty="0">
                <a:latin typeface="メイリオ" panose="020B0604030504040204" pitchFamily="50" charset="-128"/>
                <a:ea typeface="メイリオ" panose="020B0604030504040204" pitchFamily="50" charset="-128"/>
              </a:rPr>
              <a:t>％以上に対しては今後アンケート実施予定。</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・商談成立</a:t>
            </a:r>
            <a:r>
              <a:rPr kumimoji="1" lang="en-US" altLang="ja-JP" sz="1050" dirty="0">
                <a:latin typeface="メイリオ" panose="020B0604030504040204" pitchFamily="50" charset="-128"/>
                <a:ea typeface="メイリオ" panose="020B0604030504040204" pitchFamily="50" charset="-128"/>
              </a:rPr>
              <a:t>10</a:t>
            </a:r>
            <a:r>
              <a:rPr kumimoji="1" lang="ja-JP" altLang="en-US" sz="1050" dirty="0">
                <a:latin typeface="メイリオ" panose="020B0604030504040204" pitchFamily="50" charset="-128"/>
                <a:ea typeface="メイリオ" panose="020B0604030504040204" pitchFamily="50" charset="-128"/>
              </a:rPr>
              <a:t>件以上との目標に対し商談</a:t>
            </a:r>
            <a:r>
              <a:rPr kumimoji="1" lang="en-US" altLang="ja-JP" sz="1050" dirty="0">
                <a:latin typeface="メイリオ" panose="020B0604030504040204" pitchFamily="50" charset="-128"/>
                <a:ea typeface="メイリオ" panose="020B0604030504040204" pitchFamily="50" charset="-128"/>
              </a:rPr>
              <a:t>15</a:t>
            </a:r>
            <a:r>
              <a:rPr kumimoji="1" lang="ja-JP" altLang="en-US" sz="1050" dirty="0">
                <a:latin typeface="メイリオ" panose="020B0604030504040204" pitchFamily="50" charset="-128"/>
                <a:ea typeface="メイリオ" panose="020B0604030504040204" pitchFamily="50" charset="-128"/>
              </a:rPr>
              <a:t>件、成立</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件の状況。</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○成果進捗：</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・販路拡大により県外移出率を</a:t>
            </a:r>
            <a:r>
              <a:rPr kumimoji="1" lang="en-US" altLang="ja-JP" sz="1050" dirty="0">
                <a:latin typeface="メイリオ" panose="020B0604030504040204" pitchFamily="50" charset="-128"/>
                <a:ea typeface="メイリオ" panose="020B0604030504040204" pitchFamily="50" charset="-128"/>
              </a:rPr>
              <a:t>30</a:t>
            </a:r>
            <a:r>
              <a:rPr kumimoji="1" lang="ja-JP" altLang="en-US" sz="1050" dirty="0">
                <a:latin typeface="メイリオ" panose="020B0604030504040204" pitchFamily="50" charset="-128"/>
                <a:ea typeface="メイリオ" panose="020B0604030504040204" pitchFamily="50" charset="-128"/>
              </a:rPr>
              <a:t>％から</a:t>
            </a:r>
            <a:r>
              <a:rPr kumimoji="1" lang="en-US" altLang="ja-JP" sz="1050" dirty="0">
                <a:latin typeface="メイリオ" panose="020B0604030504040204" pitchFamily="50" charset="-128"/>
                <a:ea typeface="メイリオ" panose="020B0604030504040204" pitchFamily="50" charset="-128"/>
              </a:rPr>
              <a:t>50</a:t>
            </a:r>
            <a:r>
              <a:rPr kumimoji="1" lang="ja-JP" altLang="en-US" sz="1050" dirty="0">
                <a:latin typeface="メイリオ" panose="020B0604030504040204" pitchFamily="50" charset="-128"/>
                <a:ea typeface="メイリオ" panose="020B0604030504040204" pitchFamily="50" charset="-128"/>
              </a:rPr>
              <a:t>％に引上げるについては、最新調査では</a:t>
            </a:r>
            <a:r>
              <a:rPr kumimoji="1" lang="en-US" altLang="ja-JP" sz="1050" dirty="0">
                <a:latin typeface="メイリオ" panose="020B0604030504040204" pitchFamily="50" charset="-128"/>
                <a:ea typeface="メイリオ" panose="020B0604030504040204" pitchFamily="50" charset="-128"/>
              </a:rPr>
              <a:t>35</a:t>
            </a:r>
            <a:r>
              <a:rPr kumimoji="1" lang="ja-JP" altLang="en-US" sz="1050" dirty="0">
                <a:latin typeface="メイリオ" panose="020B0604030504040204" pitchFamily="50" charset="-128"/>
                <a:ea typeface="メイリオ" panose="020B0604030504040204" pitchFamily="50" charset="-128"/>
              </a:rPr>
              <a:t>％と目標には届かないものの、向上している。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・新たに、フリーターや個人事業者のスキル、ひいては所得を向上させ地域に根付き、地域の活性化を図ることを目標として設定した。数値目標については今後検討していく。</a:t>
            </a:r>
            <a:endParaRPr kumimoji="1" lang="en-US" altLang="ja-JP" sz="1200" dirty="0">
              <a:latin typeface="メイリオ" panose="020B0604030504040204" pitchFamily="50" charset="-128"/>
              <a:ea typeface="メイリオ" panose="020B0604030504040204" pitchFamily="50" charset="-128"/>
            </a:endParaRPr>
          </a:p>
        </p:txBody>
      </p:sp>
      <p:sp>
        <p:nvSpPr>
          <p:cNvPr id="39" name="矢印: 下 38">
            <a:extLst>
              <a:ext uri="{FF2B5EF4-FFF2-40B4-BE49-F238E27FC236}">
                <a16:creationId xmlns:a16="http://schemas.microsoft.com/office/drawing/2014/main" id="{C294CC56-DE46-433B-89A4-7D84B441A8D7}"/>
              </a:ext>
            </a:extLst>
          </p:cNvPr>
          <p:cNvSpPr/>
          <p:nvPr/>
        </p:nvSpPr>
        <p:spPr>
          <a:xfrm rot="16200000">
            <a:off x="655959" y="6293788"/>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タイトル 1">
            <a:extLst>
              <a:ext uri="{FF2B5EF4-FFF2-40B4-BE49-F238E27FC236}">
                <a16:creationId xmlns:a16="http://schemas.microsoft.com/office/drawing/2014/main" id="{3F05B3A9-68EB-4076-A185-C0CE24CB008F}"/>
              </a:ext>
            </a:extLst>
          </p:cNvPr>
          <p:cNvSpPr txBox="1">
            <a:spLocks/>
          </p:cNvSpPr>
          <p:nvPr/>
        </p:nvSpPr>
        <p:spPr>
          <a:xfrm>
            <a:off x="144000" y="471900"/>
            <a:ext cx="10436542" cy="394832"/>
          </a:xfrm>
          <a:prstGeom prst="rect">
            <a:avLst/>
          </a:prstGeom>
          <a:solidFill>
            <a:srgbClr val="FFC000"/>
          </a:solidFill>
        </p:spPr>
        <p:txBody>
          <a:bodyPr vert="horz" lIns="91440" tIns="45720" rIns="91440" bIns="45720" rtlCol="0" anchor="b">
            <a:noAutofit/>
          </a:bodyPr>
          <a:lstStyle>
            <a:lvl1pPr algn="ctr" defTabSz="1007943" rtl="0" eaLnBrk="1" latinLnBrk="0" hangingPunct="1">
              <a:lnSpc>
                <a:spcPct val="90000"/>
              </a:lnSpc>
              <a:spcBef>
                <a:spcPct val="0"/>
              </a:spcBef>
              <a:buNone/>
              <a:defRPr kumimoji="1" sz="6614" kern="1200">
                <a:solidFill>
                  <a:schemeClr val="tx1"/>
                </a:solidFill>
                <a:latin typeface="+mj-lt"/>
                <a:ea typeface="+mj-ea"/>
                <a:cs typeface="+mj-cs"/>
              </a:defRPr>
            </a:lvl1pPr>
          </a:lstStyle>
          <a:p>
            <a:pPr algn="l"/>
            <a:r>
              <a:rPr lang="ja-JP" altLang="en-US" sz="1400" dirty="0">
                <a:latin typeface="メイリオ" panose="020B0604030504040204" pitchFamily="50" charset="-128"/>
                <a:ea typeface="メイリオ" panose="020B0604030504040204" pitchFamily="50" charset="-128"/>
              </a:rPr>
              <a:t>（例） ＜進捗報告＞ </a:t>
            </a:r>
            <a:r>
              <a:rPr lang="ja-JP" altLang="en-US" sz="1800" dirty="0">
                <a:latin typeface="メイリオ" panose="020B0604030504040204" pitchFamily="50" charset="-128"/>
                <a:ea typeface="メイリオ" panose="020B0604030504040204" pitchFamily="50" charset="-128"/>
              </a:rPr>
              <a:t>○○中小企業支援事業　</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○○年○○月進捗状況（△△都道府県中小企業振興機関）　　　</a:t>
            </a:r>
          </a:p>
        </p:txBody>
      </p:sp>
      <p:graphicFrame>
        <p:nvGraphicFramePr>
          <p:cNvPr id="13" name="表 12">
            <a:extLst>
              <a:ext uri="{FF2B5EF4-FFF2-40B4-BE49-F238E27FC236}">
                <a16:creationId xmlns:a16="http://schemas.microsoft.com/office/drawing/2014/main" id="{62568A99-140B-43F8-6F19-A16248FEBC69}"/>
              </a:ext>
            </a:extLst>
          </p:cNvPr>
          <p:cNvGraphicFramePr>
            <a:graphicFrameLocks noGrp="1"/>
          </p:cNvGraphicFramePr>
          <p:nvPr/>
        </p:nvGraphicFramePr>
        <p:xfrm>
          <a:off x="404036" y="1421523"/>
          <a:ext cx="9803219" cy="3581400"/>
        </p:xfrm>
        <a:graphic>
          <a:graphicData uri="http://schemas.openxmlformats.org/drawingml/2006/table">
            <a:tbl>
              <a:tblPr firstRow="1" bandRow="1"/>
              <a:tblGrid>
                <a:gridCol w="871549">
                  <a:extLst>
                    <a:ext uri="{9D8B030D-6E8A-4147-A177-3AD203B41FA5}">
                      <a16:colId xmlns:a16="http://schemas.microsoft.com/office/drawing/2014/main" val="2237381972"/>
                    </a:ext>
                  </a:extLst>
                </a:gridCol>
                <a:gridCol w="2266749">
                  <a:extLst>
                    <a:ext uri="{9D8B030D-6E8A-4147-A177-3AD203B41FA5}">
                      <a16:colId xmlns:a16="http://schemas.microsoft.com/office/drawing/2014/main" val="2699231432"/>
                    </a:ext>
                  </a:extLst>
                </a:gridCol>
                <a:gridCol w="839166">
                  <a:extLst>
                    <a:ext uri="{9D8B030D-6E8A-4147-A177-3AD203B41FA5}">
                      <a16:colId xmlns:a16="http://schemas.microsoft.com/office/drawing/2014/main" val="1934530271"/>
                    </a:ext>
                  </a:extLst>
                </a:gridCol>
                <a:gridCol w="3242044">
                  <a:extLst>
                    <a:ext uri="{9D8B030D-6E8A-4147-A177-3AD203B41FA5}">
                      <a16:colId xmlns:a16="http://schemas.microsoft.com/office/drawing/2014/main" val="2276010662"/>
                    </a:ext>
                  </a:extLst>
                </a:gridCol>
                <a:gridCol w="1541721">
                  <a:extLst>
                    <a:ext uri="{9D8B030D-6E8A-4147-A177-3AD203B41FA5}">
                      <a16:colId xmlns:a16="http://schemas.microsoft.com/office/drawing/2014/main" val="624716132"/>
                    </a:ext>
                  </a:extLst>
                </a:gridCol>
                <a:gridCol w="1041990">
                  <a:extLst>
                    <a:ext uri="{9D8B030D-6E8A-4147-A177-3AD203B41FA5}">
                      <a16:colId xmlns:a16="http://schemas.microsoft.com/office/drawing/2014/main" val="87054987"/>
                    </a:ext>
                  </a:extLst>
                </a:gridCol>
              </a:tblGrid>
              <a:tr h="294326">
                <a:tc>
                  <a:txBody>
                    <a:bodyPr/>
                    <a:lstStyle/>
                    <a:p>
                      <a:pPr algn="ctr"/>
                      <a:r>
                        <a:rPr kumimoji="1" lang="ja-JP" altLang="en-US" sz="1100" dirty="0">
                          <a:latin typeface="メイリオ" panose="020B0604030504040204" pitchFamily="50" charset="-128"/>
                          <a:ea typeface="メイリオ" panose="020B0604030504040204" pitchFamily="50" charset="-128"/>
                        </a:rPr>
                        <a:t>項目</a:t>
                      </a:r>
                    </a:p>
                  </a:txBody>
                  <a:tcPr>
                    <a:solidFill>
                      <a:srgbClr val="99CCFF"/>
                    </a:solidFill>
                  </a:tcPr>
                </a:tc>
                <a:tc>
                  <a:txBody>
                    <a:bodyPr/>
                    <a:lstStyle/>
                    <a:p>
                      <a:pPr algn="ctr"/>
                      <a:r>
                        <a:rPr kumimoji="1" lang="ja-JP" altLang="en-US" sz="1100" dirty="0">
                          <a:latin typeface="メイリオ" panose="020B0604030504040204" pitchFamily="50" charset="-128"/>
                          <a:ea typeface="メイリオ" panose="020B0604030504040204" pitchFamily="50" charset="-128"/>
                        </a:rPr>
                        <a:t>計画概要</a:t>
                      </a:r>
                    </a:p>
                  </a:txBody>
                  <a:tcPr>
                    <a:solidFill>
                      <a:srgbClr val="99CCFF"/>
                    </a:solidFill>
                  </a:tcPr>
                </a:tc>
                <a:tc>
                  <a:txBody>
                    <a:bodyPr/>
                    <a:lstStyle/>
                    <a:p>
                      <a:r>
                        <a:rPr kumimoji="1" lang="ja-JP" altLang="en-US" sz="1100" dirty="0">
                          <a:latin typeface="メイリオ" panose="020B0604030504040204" pitchFamily="50" charset="-128"/>
                          <a:ea typeface="メイリオ" panose="020B0604030504040204" pitchFamily="50" charset="-128"/>
                        </a:rPr>
                        <a:t>進捗度</a:t>
                      </a:r>
                      <a:r>
                        <a:rPr kumimoji="1" lang="ja-JP" altLang="en-US" sz="900" dirty="0">
                          <a:latin typeface="メイリオ" panose="020B0604030504040204" pitchFamily="50" charset="-128"/>
                          <a:ea typeface="メイリオ" panose="020B0604030504040204" pitchFamily="50" charset="-128"/>
                        </a:rPr>
                        <a:t>（日程予定に対する進捗）</a:t>
                      </a:r>
                    </a:p>
                  </a:txBody>
                  <a:tcPr>
                    <a:solidFill>
                      <a:srgbClr val="99CCFF"/>
                    </a:solidFill>
                  </a:tcPr>
                </a:tc>
                <a:tc>
                  <a:txBody>
                    <a:bodyPr/>
                    <a:lstStyle/>
                    <a:p>
                      <a:pPr algn="ctr"/>
                      <a:r>
                        <a:rPr kumimoji="1" lang="ja-JP" altLang="en-US" sz="1100" dirty="0">
                          <a:latin typeface="メイリオ" panose="020B0604030504040204" pitchFamily="50" charset="-128"/>
                          <a:ea typeface="メイリオ" panose="020B0604030504040204" pitchFamily="50" charset="-128"/>
                        </a:rPr>
                        <a:t>進捗状況並びに改善点</a:t>
                      </a:r>
                    </a:p>
                  </a:txBody>
                  <a:tcPr>
                    <a:solidFill>
                      <a:srgbClr val="99CCFF"/>
                    </a:solidFill>
                  </a:tcPr>
                </a:tc>
                <a:tc>
                  <a:txBody>
                    <a:bodyPr/>
                    <a:lstStyle/>
                    <a:p>
                      <a:pPr algn="ctr"/>
                      <a:r>
                        <a:rPr kumimoji="1" lang="ja-JP" altLang="en-US" sz="1100" dirty="0">
                          <a:latin typeface="メイリオ" panose="020B0604030504040204" pitchFamily="50" charset="-128"/>
                          <a:ea typeface="メイリオ" panose="020B0604030504040204" pitchFamily="50" charset="-128"/>
                        </a:rPr>
                        <a:t>実施見込み</a:t>
                      </a:r>
                    </a:p>
                  </a:txBody>
                  <a:tcPr>
                    <a:solidFill>
                      <a:srgbClr val="99CCFF"/>
                    </a:solidFill>
                  </a:tcPr>
                </a:tc>
                <a:tc>
                  <a:txBody>
                    <a:bodyPr/>
                    <a:lstStyle/>
                    <a:p>
                      <a:r>
                        <a:rPr kumimoji="1" lang="ja-JP" altLang="en-US" sz="1100" dirty="0">
                          <a:latin typeface="メイリオ" panose="020B0604030504040204" pitchFamily="50" charset="-128"/>
                          <a:ea typeface="メイリオ" panose="020B0604030504040204" pitchFamily="50" charset="-128"/>
                        </a:rPr>
                        <a:t>来年度申請</a:t>
                      </a:r>
                    </a:p>
                  </a:txBody>
                  <a:tcPr>
                    <a:solidFill>
                      <a:srgbClr val="99CCFF"/>
                    </a:solidFill>
                  </a:tcPr>
                </a:tc>
                <a:extLst>
                  <a:ext uri="{0D108BD9-81ED-4DB2-BD59-A6C34878D82A}">
                    <a16:rowId xmlns:a16="http://schemas.microsoft.com/office/drawing/2014/main" val="956127109"/>
                  </a:ext>
                </a:extLst>
              </a:tr>
              <a:tr h="456295">
                <a:tc>
                  <a:txBody>
                    <a:bodyPr/>
                    <a:lstStyle/>
                    <a:p>
                      <a:r>
                        <a:rPr kumimoji="1" lang="ja-JP" altLang="en-US" sz="1100" dirty="0">
                          <a:latin typeface="メイリオ" panose="020B0604030504040204" pitchFamily="50" charset="-128"/>
                          <a:ea typeface="メイリオ" panose="020B0604030504040204" pitchFamily="50" charset="-128"/>
                        </a:rPr>
                        <a:t>企業支援助成金交付事業</a:t>
                      </a:r>
                    </a:p>
                  </a:txBody>
                  <a:tcPr/>
                </a:tc>
                <a:tc>
                  <a:txBody>
                    <a:bodyPr/>
                    <a:lstStyle/>
                    <a:p>
                      <a:r>
                        <a:rPr kumimoji="1" lang="ja-JP" altLang="en-US" sz="1100" dirty="0">
                          <a:latin typeface="メイリオ" panose="020B0604030504040204" pitchFamily="50" charset="-128"/>
                          <a:ea typeface="メイリオ" panose="020B0604030504040204" pitchFamily="50" charset="-128"/>
                        </a:rPr>
                        <a:t>ものづくり支援として、</a:t>
                      </a:r>
                      <a:r>
                        <a:rPr kumimoji="1" lang="en-US" altLang="ja-JP" sz="1100" dirty="0">
                          <a:latin typeface="メイリオ" panose="020B0604030504040204" pitchFamily="50" charset="-128"/>
                          <a:ea typeface="メイリオ" panose="020B0604030504040204" pitchFamily="50" charset="-128"/>
                        </a:rPr>
                        <a:t>10</a:t>
                      </a:r>
                      <a:r>
                        <a:rPr kumimoji="1" lang="ja-JP" altLang="en-US" sz="1100" dirty="0">
                          <a:latin typeface="メイリオ" panose="020B0604030504040204" pitchFamily="50" charset="-128"/>
                          <a:ea typeface="メイリオ" panose="020B0604030504040204" pitchFamily="50" charset="-128"/>
                        </a:rPr>
                        <a:t>者に最高</a:t>
                      </a:r>
                      <a:r>
                        <a:rPr kumimoji="1" lang="en-US" altLang="ja-JP" sz="1100" dirty="0">
                          <a:latin typeface="メイリオ" panose="020B0604030504040204" pitchFamily="50" charset="-128"/>
                          <a:ea typeface="メイリオ" panose="020B0604030504040204" pitchFamily="50" charset="-128"/>
                        </a:rPr>
                        <a:t>100</a:t>
                      </a:r>
                      <a:r>
                        <a:rPr kumimoji="1" lang="ja-JP" altLang="en-US" sz="1100" dirty="0">
                          <a:latin typeface="メイリオ" panose="020B0604030504040204" pitchFamily="50" charset="-128"/>
                          <a:ea typeface="メイリオ" panose="020B0604030504040204" pitchFamily="50" charset="-128"/>
                        </a:rPr>
                        <a:t>万円の助成を行う。</a:t>
                      </a:r>
                    </a:p>
                  </a:txBody>
                  <a:tcPr/>
                </a:tc>
                <a:tc>
                  <a:txBody>
                    <a:bodyPr/>
                    <a:lstStyle/>
                    <a:p>
                      <a:pPr algn="ctr"/>
                      <a:r>
                        <a:rPr kumimoji="1" lang="en-US" altLang="ja-JP" sz="1100" dirty="0">
                          <a:latin typeface="メイリオ" panose="020B0604030504040204" pitchFamily="50" charset="-128"/>
                          <a:ea typeface="メイリオ" panose="020B0604030504040204" pitchFamily="50" charset="-128"/>
                        </a:rPr>
                        <a:t>80</a:t>
                      </a:r>
                      <a:r>
                        <a:rPr kumimoji="1" lang="ja-JP" altLang="en-US" sz="1100" dirty="0">
                          <a:latin typeface="メイリオ" panose="020B0604030504040204" pitchFamily="50" charset="-128"/>
                          <a:ea typeface="メイリオ" panose="020B0604030504040204" pitchFamily="50" charset="-128"/>
                        </a:rPr>
                        <a:t>％</a:t>
                      </a:r>
                    </a:p>
                  </a:txBody>
                  <a:tcPr/>
                </a:tc>
                <a:tc>
                  <a:txBody>
                    <a:bodyPr/>
                    <a:lstStyle/>
                    <a:p>
                      <a:r>
                        <a:rPr kumimoji="1" lang="ja-JP" altLang="en-US" sz="1100" dirty="0">
                          <a:latin typeface="メイリオ" panose="020B0604030504040204" pitchFamily="50" charset="-128"/>
                          <a:ea typeface="メイリオ" panose="020B0604030504040204" pitchFamily="50" charset="-128"/>
                        </a:rPr>
                        <a:t>募集</a:t>
                      </a:r>
                      <a:r>
                        <a:rPr kumimoji="1" lang="en-US" altLang="ja-JP" sz="1100" dirty="0">
                          <a:latin typeface="メイリオ" panose="020B0604030504040204" pitchFamily="50" charset="-128"/>
                          <a:ea typeface="メイリオ" panose="020B0604030504040204" pitchFamily="50" charset="-128"/>
                        </a:rPr>
                        <a:t>10</a:t>
                      </a:r>
                      <a:r>
                        <a:rPr kumimoji="1" lang="ja-JP" altLang="en-US" sz="1100" dirty="0">
                          <a:latin typeface="メイリオ" panose="020B0604030504040204" pitchFamily="50" charset="-128"/>
                          <a:ea typeface="メイリオ" panose="020B0604030504040204" pitchFamily="50" charset="-128"/>
                        </a:rPr>
                        <a:t>者に対し</a:t>
                      </a:r>
                      <a:r>
                        <a:rPr kumimoji="1" lang="en-US" altLang="ja-JP" sz="1100" dirty="0">
                          <a:latin typeface="メイリオ" panose="020B0604030504040204" pitchFamily="50" charset="-128"/>
                          <a:ea typeface="メイリオ" panose="020B0604030504040204" pitchFamily="50" charset="-128"/>
                        </a:rPr>
                        <a:t>12</a:t>
                      </a:r>
                      <a:r>
                        <a:rPr kumimoji="1" lang="ja-JP" altLang="en-US" sz="1100" dirty="0">
                          <a:latin typeface="メイリオ" panose="020B0604030504040204" pitchFamily="50" charset="-128"/>
                          <a:ea typeface="メイリオ" panose="020B0604030504040204" pitchFamily="50" charset="-128"/>
                        </a:rPr>
                        <a:t>者応募したが、助成額総額に達しなかっため</a:t>
                      </a:r>
                      <a:r>
                        <a:rPr kumimoji="1" lang="en-US" altLang="ja-JP" sz="1100" dirty="0">
                          <a:latin typeface="メイリオ" panose="020B0604030504040204" pitchFamily="50" charset="-128"/>
                          <a:ea typeface="メイリオ" panose="020B0604030504040204" pitchFamily="50" charset="-128"/>
                        </a:rPr>
                        <a:t>12</a:t>
                      </a:r>
                      <a:r>
                        <a:rPr kumimoji="1" lang="ja-JP" altLang="en-US" sz="1100" dirty="0">
                          <a:latin typeface="メイリオ" panose="020B0604030504040204" pitchFamily="50" charset="-128"/>
                          <a:ea typeface="メイリオ" panose="020B0604030504040204" pitchFamily="50" charset="-128"/>
                        </a:rPr>
                        <a:t>者採択。内</a:t>
                      </a:r>
                      <a:r>
                        <a:rPr kumimoji="1" lang="en-US" altLang="ja-JP" sz="1100" dirty="0">
                          <a:latin typeface="メイリオ" panose="020B0604030504040204" pitchFamily="50" charset="-128"/>
                          <a:ea typeface="メイリオ" panose="020B0604030504040204" pitchFamily="50" charset="-128"/>
                        </a:rPr>
                        <a:t>8</a:t>
                      </a:r>
                      <a:r>
                        <a:rPr kumimoji="1" lang="ja-JP" altLang="en-US" sz="1100" dirty="0">
                          <a:latin typeface="メイリオ" panose="020B0604030504040204" pitchFamily="50" charset="-128"/>
                          <a:ea typeface="メイリオ" panose="020B0604030504040204" pitchFamily="50" charset="-128"/>
                        </a:rPr>
                        <a:t>者が計画完了。残り</a:t>
                      </a:r>
                      <a:r>
                        <a:rPr kumimoji="1" lang="en-US" altLang="ja-JP" sz="1100" dirty="0">
                          <a:latin typeface="メイリオ" panose="020B0604030504040204" pitchFamily="50" charset="-128"/>
                          <a:ea typeface="メイリオ" panose="020B0604030504040204" pitchFamily="50" charset="-128"/>
                        </a:rPr>
                        <a:t>4</a:t>
                      </a:r>
                      <a:r>
                        <a:rPr kumimoji="1" lang="ja-JP" altLang="en-US" sz="1100" dirty="0">
                          <a:latin typeface="メイリオ" panose="020B0604030504040204" pitchFamily="50" charset="-128"/>
                          <a:ea typeface="メイリオ" panose="020B0604030504040204" pitchFamily="50" charset="-128"/>
                        </a:rPr>
                        <a:t>者は予定通り</a:t>
                      </a:r>
                      <a:r>
                        <a:rPr kumimoji="1" lang="en-US" altLang="ja-JP" sz="1100" dirty="0">
                          <a:latin typeface="メイリオ" panose="020B0604030504040204" pitchFamily="50" charset="-128"/>
                          <a:ea typeface="メイリオ" panose="020B0604030504040204" pitchFamily="50" charset="-128"/>
                        </a:rPr>
                        <a:t>3</a:t>
                      </a:r>
                      <a:r>
                        <a:rPr kumimoji="1" lang="ja-JP" altLang="en-US" sz="1100" dirty="0">
                          <a:latin typeface="メイリオ" panose="020B0604030504040204" pitchFamily="50" charset="-128"/>
                          <a:ea typeface="メイリオ" panose="020B0604030504040204" pitchFamily="50" charset="-128"/>
                        </a:rPr>
                        <a:t>月始め完了予定。</a:t>
                      </a:r>
                    </a:p>
                  </a:txBody>
                  <a:tcPr/>
                </a:tc>
                <a:tc>
                  <a:txBody>
                    <a:bodyPr/>
                    <a:lstStyle/>
                    <a:p>
                      <a:r>
                        <a:rPr kumimoji="1" lang="ja-JP" altLang="en-US" sz="1100" dirty="0">
                          <a:latin typeface="メイリオ" panose="020B0604030504040204" pitchFamily="50" charset="-128"/>
                          <a:ea typeface="メイリオ" panose="020B0604030504040204" pitchFamily="50" charset="-128"/>
                        </a:rPr>
                        <a:t>遅れなく、計画通り完了する見込み。</a:t>
                      </a:r>
                    </a:p>
                  </a:txBody>
                  <a:tcPr/>
                </a:tc>
                <a:tc>
                  <a:txBody>
                    <a:bodyPr/>
                    <a:lstStyle/>
                    <a:p>
                      <a:r>
                        <a:rPr kumimoji="1" lang="ja-JP" altLang="en-US" sz="1100" dirty="0">
                          <a:latin typeface="メイリオ" panose="020B0604030504040204" pitchFamily="50" charset="-128"/>
                          <a:ea typeface="メイリオ" panose="020B0604030504040204" pitchFamily="50" charset="-128"/>
                        </a:rPr>
                        <a:t>来年度複数年度で申請予定</a:t>
                      </a:r>
                    </a:p>
                  </a:txBody>
                  <a:tcPr/>
                </a:tc>
                <a:extLst>
                  <a:ext uri="{0D108BD9-81ED-4DB2-BD59-A6C34878D82A}">
                    <a16:rowId xmlns:a16="http://schemas.microsoft.com/office/drawing/2014/main" val="1219965726"/>
                  </a:ext>
                </a:extLst>
              </a:tr>
              <a:tr h="442858">
                <a:tc>
                  <a:txBody>
                    <a:bodyPr/>
                    <a:lstStyle/>
                    <a:p>
                      <a:r>
                        <a:rPr kumimoji="1" lang="en-US" altLang="ja-JP" sz="1100" dirty="0">
                          <a:latin typeface="メイリオ" panose="020B0604030504040204" pitchFamily="50" charset="-128"/>
                          <a:ea typeface="メイリオ" panose="020B0604030504040204" pitchFamily="50" charset="-128"/>
                        </a:rPr>
                        <a:t>DX</a:t>
                      </a:r>
                      <a:r>
                        <a:rPr kumimoji="1" lang="ja-JP" altLang="en-US" sz="1100" dirty="0">
                          <a:latin typeface="メイリオ" panose="020B0604030504040204" pitchFamily="50" charset="-128"/>
                          <a:ea typeface="メイリオ" panose="020B0604030504040204" pitchFamily="50" charset="-128"/>
                        </a:rPr>
                        <a:t>実践セミナー開催事業</a:t>
                      </a:r>
                    </a:p>
                  </a:txBody>
                  <a:tcPr/>
                </a:tc>
                <a:tc>
                  <a:txBody>
                    <a:bodyPr/>
                    <a:lstStyle/>
                    <a:p>
                      <a:r>
                        <a:rPr kumimoji="1" lang="ja-JP" altLang="en-US" sz="1100" dirty="0">
                          <a:latin typeface="メイリオ" panose="020B0604030504040204" pitchFamily="50" charset="-128"/>
                          <a:ea typeface="メイリオ" panose="020B0604030504040204" pitchFamily="50" charset="-128"/>
                        </a:rPr>
                        <a:t>フリーターや個人事業者向けにスキルアップのためセミナーを実施する。セミナーのプログラムは</a:t>
                      </a:r>
                      <a:r>
                        <a:rPr kumimoji="1" lang="en-US" altLang="ja-JP" sz="1100" dirty="0">
                          <a:latin typeface="メイリオ" panose="020B0604030504040204" pitchFamily="50" charset="-128"/>
                          <a:ea typeface="メイリオ" panose="020B0604030504040204" pitchFamily="50" charset="-128"/>
                        </a:rPr>
                        <a:t>10</a:t>
                      </a:r>
                      <a:r>
                        <a:rPr kumimoji="1" lang="ja-JP" altLang="en-US" sz="1100" dirty="0">
                          <a:latin typeface="メイリオ" panose="020B0604030504040204" pitchFamily="50" charset="-128"/>
                          <a:ea typeface="メイリオ" panose="020B0604030504040204" pitchFamily="50" charset="-128"/>
                        </a:rPr>
                        <a:t>回を予定。</a:t>
                      </a:r>
                    </a:p>
                  </a:txBody>
                  <a:tcPr/>
                </a:tc>
                <a:tc>
                  <a:txBody>
                    <a:bodyPr/>
                    <a:lstStyle/>
                    <a:p>
                      <a:pPr algn="ctr"/>
                      <a:r>
                        <a:rPr kumimoji="1" lang="en-US" altLang="ja-JP" sz="1100" dirty="0">
                          <a:latin typeface="メイリオ" panose="020B0604030504040204" pitchFamily="50" charset="-128"/>
                          <a:ea typeface="メイリオ" panose="020B0604030504040204" pitchFamily="50" charset="-128"/>
                        </a:rPr>
                        <a:t>40</a:t>
                      </a:r>
                      <a:r>
                        <a:rPr kumimoji="1" lang="ja-JP" altLang="en-US" sz="1100" dirty="0">
                          <a:latin typeface="メイリオ" panose="020B0604030504040204" pitchFamily="50" charset="-128"/>
                          <a:ea typeface="メイリオ" panose="020B0604030504040204" pitchFamily="50" charset="-128"/>
                        </a:rPr>
                        <a:t>％</a:t>
                      </a:r>
                    </a:p>
                  </a:txBody>
                  <a:tcPr/>
                </a:tc>
                <a:tc>
                  <a:txBody>
                    <a:bodyPr/>
                    <a:lstStyle/>
                    <a:p>
                      <a:r>
                        <a:rPr kumimoji="1" lang="ja-JP" altLang="en-US" sz="1100" dirty="0">
                          <a:latin typeface="メイリオ" panose="020B0604030504040204" pitchFamily="50" charset="-128"/>
                          <a:ea typeface="メイリオ" panose="020B0604030504040204" pitchFamily="50" charset="-128"/>
                        </a:rPr>
                        <a:t>予定していた講師が新型コロナに感染したため、セミナーが１回実施できなかった。</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プログラムを</a:t>
                      </a:r>
                      <a:r>
                        <a:rPr kumimoji="1" lang="en-US" altLang="ja-JP" sz="1100" dirty="0">
                          <a:latin typeface="メイリオ" panose="020B0604030504040204" pitchFamily="50" charset="-128"/>
                          <a:ea typeface="メイリオ" panose="020B0604030504040204" pitchFamily="50" charset="-128"/>
                        </a:rPr>
                        <a:t>10</a:t>
                      </a:r>
                      <a:r>
                        <a:rPr kumimoji="1" lang="ja-JP" altLang="en-US" sz="1100" dirty="0">
                          <a:latin typeface="メイリオ" panose="020B0604030504040204" pitchFamily="50" charset="-128"/>
                          <a:ea typeface="メイリオ" panose="020B0604030504040204" pitchFamily="50" charset="-128"/>
                        </a:rPr>
                        <a:t>回から</a:t>
                      </a:r>
                      <a:r>
                        <a:rPr kumimoji="1" lang="en-US" altLang="ja-JP" sz="1100" dirty="0">
                          <a:latin typeface="メイリオ" panose="020B0604030504040204" pitchFamily="50" charset="-128"/>
                          <a:ea typeface="メイリオ" panose="020B0604030504040204" pitchFamily="50" charset="-128"/>
                        </a:rPr>
                        <a:t>9</a:t>
                      </a:r>
                      <a:r>
                        <a:rPr kumimoji="1" lang="ja-JP" altLang="en-US" sz="1100" dirty="0">
                          <a:latin typeface="メイリオ" panose="020B0604030504040204" pitchFamily="50" charset="-128"/>
                          <a:ea typeface="メイリオ" panose="020B0604030504040204" pitchFamily="50" charset="-128"/>
                        </a:rPr>
                        <a:t>回に変更して実施中。</a:t>
                      </a:r>
                    </a:p>
                  </a:txBody>
                  <a:tcPr/>
                </a:tc>
                <a:tc>
                  <a:txBody>
                    <a:bodyPr/>
                    <a:lstStyle/>
                    <a:p>
                      <a:r>
                        <a:rPr kumimoji="1" lang="ja-JP" altLang="en-US" sz="1100" dirty="0">
                          <a:latin typeface="メイリオ" panose="020B0604030504040204" pitchFamily="50" charset="-128"/>
                          <a:ea typeface="メイリオ" panose="020B0604030504040204" pitchFamily="50" charset="-128"/>
                        </a:rPr>
                        <a:t>残り</a:t>
                      </a:r>
                      <a:r>
                        <a:rPr kumimoji="1" lang="en-US" altLang="ja-JP" sz="1100" dirty="0">
                          <a:latin typeface="メイリオ" panose="020B0604030504040204" pitchFamily="50" charset="-128"/>
                          <a:ea typeface="メイリオ" panose="020B0604030504040204" pitchFamily="50" charset="-128"/>
                        </a:rPr>
                        <a:t>6</a:t>
                      </a:r>
                      <a:r>
                        <a:rPr kumimoji="1" lang="ja-JP" altLang="en-US" sz="1100" dirty="0">
                          <a:latin typeface="メイリオ" panose="020B0604030504040204" pitchFamily="50" charset="-128"/>
                          <a:ea typeface="メイリオ" panose="020B0604030504040204" pitchFamily="50" charset="-128"/>
                        </a:rPr>
                        <a:t>回を予定通り実施できる見込み。</a:t>
                      </a: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kumimoji="1" lang="ja-JP" altLang="en-US" sz="1100" dirty="0">
                          <a:latin typeface="メイリオ" panose="020B0604030504040204" pitchFamily="50" charset="-128"/>
                          <a:ea typeface="メイリオ" panose="020B0604030504040204" pitchFamily="50" charset="-128"/>
                        </a:rPr>
                        <a:t>来年度複数年度で申請予定</a:t>
                      </a:r>
                    </a:p>
                    <a:p>
                      <a:endParaRPr kumimoji="1" lang="ja-JP" altLang="en-US" sz="11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919125580"/>
                  </a:ext>
                </a:extLst>
              </a:tr>
              <a:tr h="349133">
                <a:tc>
                  <a:txBody>
                    <a:bodyPr/>
                    <a:lstStyle/>
                    <a:p>
                      <a:r>
                        <a:rPr kumimoji="1" lang="ja-JP" altLang="en-US" sz="1100" dirty="0">
                          <a:latin typeface="メイリオ" panose="020B0604030504040204" pitchFamily="50" charset="-128"/>
                          <a:ea typeface="メイリオ" panose="020B0604030504040204" pitchFamily="50" charset="-128"/>
                        </a:rPr>
                        <a:t>バイヤー商談会</a:t>
                      </a:r>
                    </a:p>
                  </a:txBody>
                  <a:tcPr/>
                </a:tc>
                <a:tc>
                  <a:txBody>
                    <a:bodyPr/>
                    <a:lstStyle/>
                    <a:p>
                      <a:r>
                        <a:rPr kumimoji="1" lang="ja-JP" altLang="en-US" sz="1100" dirty="0">
                          <a:latin typeface="メイリオ" panose="020B0604030504040204" pitchFamily="50" charset="-128"/>
                          <a:ea typeface="メイリオ" panose="020B0604030504040204" pitchFamily="50" charset="-128"/>
                        </a:rPr>
                        <a:t>食のバイヤー商談会を２回実施予定。</a:t>
                      </a:r>
                      <a:r>
                        <a:rPr kumimoji="1" lang="en-US" altLang="ja-JP" sz="1100" dirty="0">
                          <a:latin typeface="メイリオ" panose="020B0604030504040204" pitchFamily="50" charset="-128"/>
                          <a:ea typeface="メイリオ" panose="020B0604030504040204" pitchFamily="50" charset="-128"/>
                        </a:rPr>
                        <a:t>1</a:t>
                      </a:r>
                      <a:r>
                        <a:rPr kumimoji="1" lang="ja-JP" altLang="en-US" sz="1100" dirty="0">
                          <a:latin typeface="メイリオ" panose="020B0604030504040204" pitchFamily="50" charset="-128"/>
                          <a:ea typeface="メイリオ" panose="020B0604030504040204" pitchFamily="50" charset="-128"/>
                        </a:rPr>
                        <a:t>回目は</a:t>
                      </a:r>
                      <a:r>
                        <a:rPr kumimoji="1" lang="en-US" altLang="ja-JP" sz="1100" dirty="0">
                          <a:latin typeface="メイリオ" panose="020B0604030504040204" pitchFamily="50" charset="-128"/>
                          <a:ea typeface="メイリオ" panose="020B0604030504040204" pitchFamily="50" charset="-128"/>
                        </a:rPr>
                        <a:t>8</a:t>
                      </a:r>
                      <a:r>
                        <a:rPr kumimoji="1" lang="ja-JP" altLang="en-US" sz="1100" dirty="0">
                          <a:latin typeface="メイリオ" panose="020B0604030504040204" pitchFamily="50" charset="-128"/>
                          <a:ea typeface="メイリオ" panose="020B0604030504040204" pitchFamily="50" charset="-128"/>
                        </a:rPr>
                        <a:t>月実施、</a:t>
                      </a:r>
                      <a:r>
                        <a:rPr kumimoji="1" lang="en-US" altLang="ja-JP" sz="1100" dirty="0">
                          <a:latin typeface="メイリオ" panose="020B0604030504040204" pitchFamily="50" charset="-128"/>
                          <a:ea typeface="メイリオ" panose="020B0604030504040204" pitchFamily="50" charset="-128"/>
                        </a:rPr>
                        <a:t>2</a:t>
                      </a:r>
                      <a:r>
                        <a:rPr kumimoji="1" lang="ja-JP" altLang="en-US" sz="1100" dirty="0">
                          <a:latin typeface="メイリオ" panose="020B0604030504040204" pitchFamily="50" charset="-128"/>
                          <a:ea typeface="メイリオ" panose="020B0604030504040204" pitchFamily="50" charset="-128"/>
                        </a:rPr>
                        <a:t>回目は</a:t>
                      </a:r>
                      <a:r>
                        <a:rPr kumimoji="1" lang="en-US" altLang="ja-JP" sz="1100" dirty="0">
                          <a:latin typeface="メイリオ" panose="020B0604030504040204" pitchFamily="50" charset="-128"/>
                          <a:ea typeface="メイリオ" panose="020B0604030504040204" pitchFamily="50" charset="-128"/>
                        </a:rPr>
                        <a:t>1</a:t>
                      </a:r>
                      <a:r>
                        <a:rPr kumimoji="1" lang="ja-JP" altLang="en-US" sz="1100" dirty="0">
                          <a:latin typeface="メイリオ" panose="020B0604030504040204" pitchFamily="50" charset="-128"/>
                          <a:ea typeface="メイリオ" panose="020B0604030504040204" pitchFamily="50" charset="-128"/>
                        </a:rPr>
                        <a:t>月実施予定。</a:t>
                      </a:r>
                    </a:p>
                  </a:txBody>
                  <a:tcPr/>
                </a:tc>
                <a:tc>
                  <a:txBody>
                    <a:bodyPr/>
                    <a:lstStyle/>
                    <a:p>
                      <a:pPr algn="ctr"/>
                      <a:r>
                        <a:rPr kumimoji="1" lang="en-US" altLang="ja-JP" sz="1100" dirty="0">
                          <a:latin typeface="メイリオ" panose="020B0604030504040204" pitchFamily="50" charset="-128"/>
                          <a:ea typeface="メイリオ" panose="020B0604030504040204" pitchFamily="50" charset="-128"/>
                        </a:rPr>
                        <a:t>50</a:t>
                      </a:r>
                      <a:r>
                        <a:rPr kumimoji="1" lang="ja-JP" altLang="en-US" sz="1100" dirty="0">
                          <a:latin typeface="メイリオ" panose="020B0604030504040204" pitchFamily="50" charset="-128"/>
                          <a:ea typeface="メイリオ" panose="020B0604030504040204" pitchFamily="50" charset="-128"/>
                        </a:rPr>
                        <a:t>％</a:t>
                      </a:r>
                    </a:p>
                  </a:txBody>
                  <a:tcPr/>
                </a:tc>
                <a:tc>
                  <a:txBody>
                    <a:bodyPr/>
                    <a:lstStyle/>
                    <a:p>
                      <a:r>
                        <a:rPr kumimoji="1" lang="en-US" altLang="ja-JP" sz="1100" dirty="0">
                          <a:latin typeface="メイリオ" panose="020B0604030504040204" pitchFamily="50" charset="-128"/>
                          <a:ea typeface="メイリオ" panose="020B0604030504040204" pitchFamily="50" charset="-128"/>
                        </a:rPr>
                        <a:t>1</a:t>
                      </a:r>
                      <a:r>
                        <a:rPr kumimoji="1" lang="ja-JP" altLang="en-US" sz="1100" dirty="0">
                          <a:latin typeface="メイリオ" panose="020B0604030504040204" pitchFamily="50" charset="-128"/>
                          <a:ea typeface="メイリオ" panose="020B0604030504040204" pitchFamily="50" charset="-128"/>
                        </a:rPr>
                        <a:t>回目は、県内の発注</a:t>
                      </a:r>
                      <a:r>
                        <a:rPr kumimoji="1" lang="en-US" altLang="ja-JP" sz="1100" dirty="0">
                          <a:latin typeface="メイリオ" panose="020B0604030504040204" pitchFamily="50" charset="-128"/>
                          <a:ea typeface="メイリオ" panose="020B0604030504040204" pitchFamily="50" charset="-128"/>
                        </a:rPr>
                        <a:t>10</a:t>
                      </a:r>
                      <a:r>
                        <a:rPr kumimoji="1" lang="ja-JP" altLang="en-US" sz="1100" dirty="0">
                          <a:latin typeface="メイリオ" panose="020B0604030504040204" pitchFamily="50" charset="-128"/>
                          <a:ea typeface="メイリオ" panose="020B0604030504040204" pitchFamily="50" charset="-128"/>
                        </a:rPr>
                        <a:t>者、バイヤー</a:t>
                      </a:r>
                      <a:r>
                        <a:rPr kumimoji="1" lang="en-US" altLang="ja-JP" sz="1100" dirty="0">
                          <a:latin typeface="メイリオ" panose="020B0604030504040204" pitchFamily="50" charset="-128"/>
                          <a:ea typeface="メイリオ" panose="020B0604030504040204" pitchFamily="50" charset="-128"/>
                        </a:rPr>
                        <a:t>3</a:t>
                      </a:r>
                      <a:r>
                        <a:rPr kumimoji="1" lang="ja-JP" altLang="en-US" sz="1100" dirty="0">
                          <a:latin typeface="メイリオ" panose="020B0604030504040204" pitchFamily="50" charset="-128"/>
                          <a:ea typeface="メイリオ" panose="020B0604030504040204" pitchFamily="50" charset="-128"/>
                        </a:rPr>
                        <a:t>者で実施。商談</a:t>
                      </a:r>
                      <a:r>
                        <a:rPr kumimoji="1" lang="en-US" altLang="ja-JP" sz="1100" dirty="0">
                          <a:latin typeface="メイリオ" panose="020B0604030504040204" pitchFamily="50" charset="-128"/>
                          <a:ea typeface="メイリオ" panose="020B0604030504040204" pitchFamily="50" charset="-128"/>
                        </a:rPr>
                        <a:t>15</a:t>
                      </a:r>
                      <a:r>
                        <a:rPr kumimoji="1" lang="ja-JP" altLang="en-US" sz="1100" dirty="0">
                          <a:latin typeface="メイリオ" panose="020B0604030504040204" pitchFamily="50" charset="-128"/>
                          <a:ea typeface="メイリオ" panose="020B0604030504040204" pitchFamily="50" charset="-128"/>
                        </a:rPr>
                        <a:t>件、成立</a:t>
                      </a:r>
                      <a:r>
                        <a:rPr kumimoji="1" lang="en-US" altLang="ja-JP" sz="1100" dirty="0">
                          <a:latin typeface="メイリオ" panose="020B0604030504040204" pitchFamily="50" charset="-128"/>
                          <a:ea typeface="メイリオ" panose="020B0604030504040204" pitchFamily="50" charset="-128"/>
                        </a:rPr>
                        <a:t>2</a:t>
                      </a:r>
                      <a:r>
                        <a:rPr kumimoji="1" lang="ja-JP" altLang="en-US" sz="1100" dirty="0">
                          <a:latin typeface="メイリオ" panose="020B0604030504040204" pitchFamily="50" charset="-128"/>
                          <a:ea typeface="メイリオ" panose="020B0604030504040204" pitchFamily="50" charset="-128"/>
                        </a:rPr>
                        <a:t>件。</a:t>
                      </a:r>
                      <a:endParaRPr kumimoji="1" lang="en-US" altLang="ja-JP" sz="1100" dirty="0">
                        <a:latin typeface="メイリオ" panose="020B0604030504040204" pitchFamily="50" charset="-128"/>
                        <a:ea typeface="メイリオ" panose="020B0604030504040204" pitchFamily="50" charset="-128"/>
                      </a:endParaRPr>
                    </a:p>
                    <a:p>
                      <a:r>
                        <a:rPr kumimoji="1" lang="en-US" altLang="ja-JP" sz="1100" dirty="0">
                          <a:latin typeface="メイリオ" panose="020B0604030504040204" pitchFamily="50" charset="-128"/>
                          <a:ea typeface="メイリオ" panose="020B0604030504040204" pitchFamily="50" charset="-128"/>
                        </a:rPr>
                        <a:t>2</a:t>
                      </a:r>
                      <a:r>
                        <a:rPr kumimoji="1" lang="ja-JP" altLang="en-US" sz="1100" dirty="0">
                          <a:latin typeface="メイリオ" panose="020B0604030504040204" pitchFamily="50" charset="-128"/>
                          <a:ea typeface="メイリオ" panose="020B0604030504040204" pitchFamily="50" charset="-128"/>
                        </a:rPr>
                        <a:t>回目の準備中、バイヤーが集まらない。</a:t>
                      </a:r>
                    </a:p>
                  </a:txBody>
                  <a:tcPr/>
                </a:tc>
                <a:tc>
                  <a:txBody>
                    <a:bodyPr/>
                    <a:lstStyle/>
                    <a:p>
                      <a:r>
                        <a:rPr kumimoji="1" lang="ja-JP" altLang="en-US" sz="1100" dirty="0">
                          <a:latin typeface="メイリオ" panose="020B0604030504040204" pitchFamily="50" charset="-128"/>
                          <a:ea typeface="メイリオ" panose="020B0604030504040204" pitchFamily="50" charset="-128"/>
                        </a:rPr>
                        <a:t>実施予定日が他の展示会と同じであり、バイヤーが決まらない場合には、中止を検討する。</a:t>
                      </a: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kumimoji="1" lang="ja-JP" altLang="en-US" sz="1100" dirty="0">
                          <a:latin typeface="メイリオ" panose="020B0604030504040204" pitchFamily="50" charset="-128"/>
                          <a:ea typeface="メイリオ" panose="020B0604030504040204" pitchFamily="50" charset="-128"/>
                        </a:rPr>
                        <a:t>来年度申請未定。</a:t>
                      </a:r>
                    </a:p>
                  </a:txBody>
                  <a:tcPr/>
                </a:tc>
                <a:extLst>
                  <a:ext uri="{0D108BD9-81ED-4DB2-BD59-A6C34878D82A}">
                    <a16:rowId xmlns:a16="http://schemas.microsoft.com/office/drawing/2014/main" val="637400644"/>
                  </a:ext>
                </a:extLst>
              </a:tr>
              <a:tr h="349133">
                <a:tc>
                  <a:txBody>
                    <a:bodyPr/>
                    <a:lstStyle/>
                    <a:p>
                      <a:r>
                        <a:rPr kumimoji="1" lang="en-US" altLang="ja-JP" sz="1100" dirty="0">
                          <a:latin typeface="メイリオ" panose="020B0604030504040204" pitchFamily="50" charset="-128"/>
                          <a:ea typeface="メイリオ" panose="020B0604030504040204" pitchFamily="50" charset="-128"/>
                        </a:rPr>
                        <a:t>A</a:t>
                      </a:r>
                      <a:r>
                        <a:rPr kumimoji="1" lang="ja-JP" altLang="en-US" sz="1100" dirty="0">
                          <a:latin typeface="メイリオ" panose="020B0604030504040204" pitchFamily="50" charset="-128"/>
                          <a:ea typeface="メイリオ" panose="020B0604030504040204" pitchFamily="50" charset="-128"/>
                        </a:rPr>
                        <a:t>展示会出展</a:t>
                      </a:r>
                    </a:p>
                  </a:txBody>
                  <a:tcPr/>
                </a:tc>
                <a:tc>
                  <a:txBody>
                    <a:bodyPr/>
                    <a:lstStyle/>
                    <a:p>
                      <a:r>
                        <a:rPr kumimoji="1" lang="en-US" altLang="ja-JP" sz="1100" dirty="0">
                          <a:latin typeface="メイリオ" panose="020B0604030504040204" pitchFamily="50" charset="-128"/>
                          <a:ea typeface="メイリオ" panose="020B0604030504040204" pitchFamily="50" charset="-128"/>
                        </a:rPr>
                        <a:t>A</a:t>
                      </a:r>
                      <a:r>
                        <a:rPr kumimoji="1" lang="ja-JP" altLang="en-US" sz="1100" dirty="0">
                          <a:latin typeface="メイリオ" panose="020B0604030504040204" pitchFamily="50" charset="-128"/>
                          <a:ea typeface="メイリオ" panose="020B0604030504040204" pitchFamily="50" charset="-128"/>
                        </a:rPr>
                        <a:t>展示会に協会のブースを作り、商品を展示するとともに、商談スペースを設ける。募集は</a:t>
                      </a:r>
                      <a:r>
                        <a:rPr kumimoji="1" lang="en-US" altLang="ja-JP" sz="1100" dirty="0">
                          <a:latin typeface="メイリオ" panose="020B0604030504040204" pitchFamily="50" charset="-128"/>
                          <a:ea typeface="メイリオ" panose="020B0604030504040204" pitchFamily="50" charset="-128"/>
                        </a:rPr>
                        <a:t>10</a:t>
                      </a:r>
                      <a:r>
                        <a:rPr kumimoji="1" lang="ja-JP" altLang="en-US" sz="1100" dirty="0">
                          <a:latin typeface="メイリオ" panose="020B0604030504040204" pitchFamily="50" charset="-128"/>
                          <a:ea typeface="メイリオ" panose="020B0604030504040204" pitchFamily="50" charset="-128"/>
                        </a:rPr>
                        <a:t>社の予定。</a:t>
                      </a:r>
                    </a:p>
                  </a:txBody>
                  <a:tcPr/>
                </a:tc>
                <a:tc>
                  <a:txBody>
                    <a:bodyPr/>
                    <a:lstStyle/>
                    <a:p>
                      <a:pPr algn="ctr"/>
                      <a:r>
                        <a:rPr kumimoji="1" lang="en-US" altLang="ja-JP" sz="1100" dirty="0">
                          <a:latin typeface="メイリオ" panose="020B0604030504040204" pitchFamily="50" charset="-128"/>
                          <a:ea typeface="メイリオ" panose="020B0604030504040204" pitchFamily="50" charset="-128"/>
                        </a:rPr>
                        <a:t>70</a:t>
                      </a:r>
                      <a:r>
                        <a:rPr kumimoji="1" lang="ja-JP" altLang="en-US" sz="1100" dirty="0">
                          <a:latin typeface="メイリオ" panose="020B0604030504040204" pitchFamily="50" charset="-128"/>
                          <a:ea typeface="メイリオ" panose="020B0604030504040204" pitchFamily="50" charset="-128"/>
                        </a:rPr>
                        <a:t>％</a:t>
                      </a:r>
                    </a:p>
                  </a:txBody>
                  <a:tcPr/>
                </a:tc>
                <a:tc>
                  <a:txBody>
                    <a:bodyPr/>
                    <a:lstStyle/>
                    <a:p>
                      <a:r>
                        <a:rPr kumimoji="1" lang="ja-JP" altLang="en-US" sz="1100" dirty="0">
                          <a:latin typeface="メイリオ" panose="020B0604030504040204" pitchFamily="50" charset="-128"/>
                          <a:ea typeface="メイリオ" panose="020B0604030504040204" pitchFamily="50" charset="-128"/>
                        </a:rPr>
                        <a:t>展示</a:t>
                      </a:r>
                      <a:r>
                        <a:rPr kumimoji="1" lang="en-US" altLang="ja-JP" sz="1100" dirty="0">
                          <a:latin typeface="メイリオ" panose="020B0604030504040204" pitchFamily="50" charset="-128"/>
                          <a:ea typeface="メイリオ" panose="020B0604030504040204" pitchFamily="50" charset="-128"/>
                        </a:rPr>
                        <a:t>10</a:t>
                      </a:r>
                      <a:r>
                        <a:rPr kumimoji="1" lang="ja-JP" altLang="en-US" sz="1100" dirty="0">
                          <a:latin typeface="メイリオ" panose="020B0604030504040204" pitchFamily="50" charset="-128"/>
                          <a:ea typeface="メイリオ" panose="020B0604030504040204" pitchFamily="50" charset="-128"/>
                        </a:rPr>
                        <a:t>者決定、</a:t>
                      </a:r>
                      <a:r>
                        <a:rPr kumimoji="1" lang="en-US" altLang="ja-JP" sz="1100" dirty="0">
                          <a:latin typeface="メイリオ" panose="020B0604030504040204" pitchFamily="50" charset="-128"/>
                          <a:ea typeface="メイリオ" panose="020B0604030504040204" pitchFamily="50" charset="-128"/>
                        </a:rPr>
                        <a:t>10</a:t>
                      </a:r>
                      <a:r>
                        <a:rPr kumimoji="1" lang="ja-JP" altLang="en-US" sz="1100" dirty="0">
                          <a:latin typeface="メイリオ" panose="020B0604030504040204" pitchFamily="50" charset="-128"/>
                          <a:ea typeface="メイリオ" panose="020B0604030504040204" pitchFamily="50" charset="-128"/>
                        </a:rPr>
                        <a:t>者は商品の選択中。ブース装飾の業者を選定中。当初日程から</a:t>
                      </a:r>
                      <a:r>
                        <a:rPr kumimoji="1" lang="en-US" altLang="ja-JP" sz="1100" dirty="0">
                          <a:latin typeface="メイリオ" panose="020B0604030504040204" pitchFamily="50" charset="-128"/>
                          <a:ea typeface="メイリオ" panose="020B0604030504040204" pitchFamily="50" charset="-128"/>
                        </a:rPr>
                        <a:t>20</a:t>
                      </a:r>
                      <a:r>
                        <a:rPr kumimoji="1" lang="ja-JP" altLang="en-US" sz="1100" dirty="0">
                          <a:latin typeface="メイリオ" panose="020B0604030504040204" pitchFamily="50" charset="-128"/>
                          <a:ea typeface="メイリオ" panose="020B0604030504040204" pitchFamily="50" charset="-128"/>
                        </a:rPr>
                        <a:t>日遅れ気味。ブース装飾は昨年度暗く見づらいとのことから、今年度は明るくする予定。</a:t>
                      </a:r>
                    </a:p>
                  </a:txBody>
                  <a:tcPr/>
                </a:tc>
                <a:tc>
                  <a:txBody>
                    <a:bodyPr/>
                    <a:lstStyle/>
                    <a:p>
                      <a:r>
                        <a:rPr kumimoji="1" lang="ja-JP" altLang="en-US" sz="1100" dirty="0">
                          <a:latin typeface="メイリオ" panose="020B0604030504040204" pitchFamily="50" charset="-128"/>
                          <a:ea typeface="メイリオ" panose="020B0604030504040204" pitchFamily="50" charset="-128"/>
                        </a:rPr>
                        <a:t>予定通りに完了見込み。</a:t>
                      </a: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kumimoji="1" lang="ja-JP" altLang="en-US" sz="1100" dirty="0">
                          <a:latin typeface="メイリオ" panose="020B0604030504040204" pitchFamily="50" charset="-128"/>
                          <a:ea typeface="メイリオ" panose="020B0604030504040204" pitchFamily="50" charset="-128"/>
                        </a:rPr>
                        <a:t>来年度複数年度で申請予定</a:t>
                      </a:r>
                    </a:p>
                    <a:p>
                      <a:endParaRPr kumimoji="1" lang="ja-JP" altLang="en-US" sz="11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565150046"/>
                  </a:ext>
                </a:extLst>
              </a:tr>
            </a:tbl>
          </a:graphicData>
        </a:graphic>
      </p:graphicFrame>
      <p:sp>
        <p:nvSpPr>
          <p:cNvPr id="2" name="テキスト ボックス 1">
            <a:extLst>
              <a:ext uri="{FF2B5EF4-FFF2-40B4-BE49-F238E27FC236}">
                <a16:creationId xmlns:a16="http://schemas.microsoft.com/office/drawing/2014/main" id="{BE4D2E60-EE04-B67B-1A3D-2F85D55CCCF2}"/>
              </a:ext>
            </a:extLst>
          </p:cNvPr>
          <p:cNvSpPr txBox="1"/>
          <p:nvPr/>
        </p:nvSpPr>
        <p:spPr>
          <a:xfrm>
            <a:off x="144780" y="139913"/>
            <a:ext cx="3236784"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（様式第１４－２進捗報告ポンチ絵）</a:t>
            </a:r>
          </a:p>
        </p:txBody>
      </p:sp>
      <p:sp>
        <p:nvSpPr>
          <p:cNvPr id="3" name="四角形: 角を丸くする 2">
            <a:extLst>
              <a:ext uri="{FF2B5EF4-FFF2-40B4-BE49-F238E27FC236}">
                <a16:creationId xmlns:a16="http://schemas.microsoft.com/office/drawing/2014/main" id="{0D774335-E0C4-DEF4-C0EB-1639E5FA3F38}"/>
              </a:ext>
            </a:extLst>
          </p:cNvPr>
          <p:cNvSpPr/>
          <p:nvPr/>
        </p:nvSpPr>
        <p:spPr>
          <a:xfrm>
            <a:off x="7420164" y="52858"/>
            <a:ext cx="3225280" cy="394832"/>
          </a:xfrm>
          <a:prstGeom prst="round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進捗報告記載例</a:t>
            </a:r>
          </a:p>
        </p:txBody>
      </p:sp>
      <p:sp>
        <p:nvSpPr>
          <p:cNvPr id="6" name="吹き出し: 角を丸めた四角形 5">
            <a:extLst>
              <a:ext uri="{FF2B5EF4-FFF2-40B4-BE49-F238E27FC236}">
                <a16:creationId xmlns:a16="http://schemas.microsoft.com/office/drawing/2014/main" id="{AB22166B-B621-DD47-3BE6-4A6A9DBCA9E0}"/>
              </a:ext>
            </a:extLst>
          </p:cNvPr>
          <p:cNvSpPr/>
          <p:nvPr/>
        </p:nvSpPr>
        <p:spPr>
          <a:xfrm>
            <a:off x="4633073" y="5071960"/>
            <a:ext cx="2787091" cy="777437"/>
          </a:xfrm>
          <a:prstGeom prst="wedgeRoundRectCallout">
            <a:avLst>
              <a:gd name="adj1" fmla="val -95659"/>
              <a:gd name="adj2" fmla="val 64378"/>
              <a:gd name="adj3" fmla="val 16667"/>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メイリオ" panose="020B0604030504040204" pitchFamily="50" charset="-128"/>
                <a:ea typeface="メイリオ" panose="020B0604030504040204" pitchFamily="50" charset="-128"/>
              </a:rPr>
              <a:t>申請時の「事業</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手段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の結果」と対比して記載してください。</a:t>
            </a:r>
            <a:endParaRPr kumimoji="1" lang="en-US" altLang="ja-JP" sz="1600" dirty="0">
              <a:latin typeface="メイリオ" panose="020B0604030504040204" pitchFamily="50" charset="-128"/>
              <a:ea typeface="メイリオ" panose="020B0604030504040204" pitchFamily="50" charset="-128"/>
            </a:endParaRPr>
          </a:p>
        </p:txBody>
      </p:sp>
      <p:sp>
        <p:nvSpPr>
          <p:cNvPr id="8" name="吹き出し: 角を丸めた四角形 7">
            <a:extLst>
              <a:ext uri="{FF2B5EF4-FFF2-40B4-BE49-F238E27FC236}">
                <a16:creationId xmlns:a16="http://schemas.microsoft.com/office/drawing/2014/main" id="{A936ACA7-D31A-A243-4511-58082FC20CA6}"/>
              </a:ext>
            </a:extLst>
          </p:cNvPr>
          <p:cNvSpPr/>
          <p:nvPr/>
        </p:nvSpPr>
        <p:spPr>
          <a:xfrm>
            <a:off x="7639258" y="5460680"/>
            <a:ext cx="2787091" cy="777437"/>
          </a:xfrm>
          <a:prstGeom prst="wedgeRoundRectCallout">
            <a:avLst>
              <a:gd name="adj1" fmla="val -80693"/>
              <a:gd name="adj2" fmla="val 95330"/>
              <a:gd name="adj3" fmla="val 16667"/>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メイリオ" panose="020B0604030504040204" pitchFamily="50" charset="-128"/>
                <a:ea typeface="メイリオ" panose="020B0604030504040204" pitchFamily="50" charset="-128"/>
              </a:rPr>
              <a:t>申請時の「</a:t>
            </a:r>
            <a:r>
              <a:rPr kumimoji="1" lang="ja-JP" altLang="en-US" sz="1600" dirty="0">
                <a:solidFill>
                  <a:schemeClr val="bg1"/>
                </a:solidFill>
              </a:rPr>
              <a:t>目的に対する成果目標</a:t>
            </a:r>
            <a:r>
              <a:rPr kumimoji="1" lang="ja-JP" altLang="en-US" sz="1600" dirty="0">
                <a:latin typeface="メイリオ" panose="020B0604030504040204" pitchFamily="50" charset="-128"/>
                <a:ea typeface="メイリオ" panose="020B0604030504040204" pitchFamily="50" charset="-128"/>
              </a:rPr>
              <a:t>」と対比して記載してください。</a:t>
            </a:r>
            <a:endParaRPr kumimoji="1" lang="en-US" altLang="ja-JP"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32744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A4B8002-B4BD-428A-B2C0-3232B161739D}"/>
              </a:ext>
            </a:extLst>
          </p:cNvPr>
          <p:cNvSpPr txBox="1"/>
          <p:nvPr/>
        </p:nvSpPr>
        <p:spPr>
          <a:xfrm>
            <a:off x="288000" y="859650"/>
            <a:ext cx="1800493"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＜事業計画実施時＞</a:t>
            </a:r>
          </a:p>
        </p:txBody>
      </p:sp>
      <p:sp>
        <p:nvSpPr>
          <p:cNvPr id="4" name="テキスト ボックス 3">
            <a:extLst>
              <a:ext uri="{FF2B5EF4-FFF2-40B4-BE49-F238E27FC236}">
                <a16:creationId xmlns:a16="http://schemas.microsoft.com/office/drawing/2014/main" id="{391E52FE-DA86-48D4-BBCD-3D88C7C1A308}"/>
              </a:ext>
            </a:extLst>
          </p:cNvPr>
          <p:cNvSpPr txBox="1"/>
          <p:nvPr/>
        </p:nvSpPr>
        <p:spPr>
          <a:xfrm>
            <a:off x="179070" y="1144408"/>
            <a:ext cx="2186940" cy="1754326"/>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課題</a:t>
            </a:r>
            <a:r>
              <a:rPr kumimoji="1" lang="en-US" altLang="ja-JP" sz="1200" dirty="0">
                <a:latin typeface="メイリオ" panose="020B0604030504040204" pitchFamily="50" charset="-128"/>
                <a:ea typeface="メイリオ" panose="020B0604030504040204" pitchFamily="50" charset="-128"/>
              </a:rPr>
              <a:t>】</a:t>
            </a:r>
          </a:p>
          <a:p>
            <a:r>
              <a:rPr kumimoji="1" lang="ja-JP" altLang="en-US" sz="1100" dirty="0">
                <a:latin typeface="メイリオ" panose="020B0604030504040204" pitchFamily="50" charset="-128"/>
                <a:ea typeface="メイリオ" panose="020B0604030504040204" pitchFamily="50" charset="-128"/>
              </a:rPr>
              <a:t>□追加がある場合、その内容を記載。追加がない場合には空欄とする。</a:t>
            </a:r>
            <a:endParaRPr kumimoji="1" lang="en-US" altLang="ja-JP" sz="110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（例）コロナ禍により従来販売域内への売上が大幅減少。</a:t>
            </a:r>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5F891F2D-7680-4F0F-BF93-C43410ABDA3A}"/>
              </a:ext>
            </a:extLst>
          </p:cNvPr>
          <p:cNvSpPr txBox="1"/>
          <p:nvPr/>
        </p:nvSpPr>
        <p:spPr>
          <a:xfrm>
            <a:off x="144000" y="3501079"/>
            <a:ext cx="2186940" cy="1661993"/>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目的</a:t>
            </a:r>
            <a:r>
              <a:rPr kumimoji="1" lang="en-US" altLang="ja-JP" sz="1200" dirty="0">
                <a:latin typeface="メイリオ" panose="020B0604030504040204" pitchFamily="50" charset="-128"/>
                <a:ea typeface="メイリオ" panose="020B0604030504040204" pitchFamily="50" charset="-128"/>
              </a:rPr>
              <a:t>】</a:t>
            </a:r>
          </a:p>
          <a:p>
            <a:r>
              <a:rPr kumimoji="1" lang="ja-JP" altLang="en-US" sz="1100" dirty="0">
                <a:latin typeface="メイリオ" panose="020B0604030504040204" pitchFamily="50" charset="-128"/>
                <a:ea typeface="メイリオ" panose="020B0604030504040204" pitchFamily="50" charset="-128"/>
              </a:rPr>
              <a:t>□追加や変更がある場合、その内容を記載。追加や変更がない場合には空欄とする。</a:t>
            </a: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（例）県外販路拡大に加え、従来販売域内の売上拡大を目的とする。</a:t>
            </a:r>
            <a:endParaRPr kumimoji="1" lang="en-US" altLang="ja-JP" sz="105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30F471EC-7119-4786-A5F3-0DCB26FC7C68}"/>
              </a:ext>
            </a:extLst>
          </p:cNvPr>
          <p:cNvSpPr txBox="1"/>
          <p:nvPr/>
        </p:nvSpPr>
        <p:spPr>
          <a:xfrm>
            <a:off x="102872" y="5692738"/>
            <a:ext cx="2445344" cy="1546577"/>
          </a:xfrm>
          <a:prstGeom prst="rect">
            <a:avLst/>
          </a:prstGeom>
          <a:noFill/>
          <a:ln>
            <a:solidFill>
              <a:schemeClr val="tx1"/>
            </a:solidFill>
          </a:ln>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都道府県の施策との連携・親和性</a:t>
            </a:r>
            <a:r>
              <a:rPr kumimoji="1" lang="en-US" altLang="ja-JP" sz="1000" dirty="0">
                <a:latin typeface="メイリオ" panose="020B0604030504040204" pitchFamily="50" charset="-128"/>
                <a:ea typeface="メイリオ" panose="020B0604030504040204" pitchFamily="50" charset="-128"/>
              </a:rPr>
              <a:t>】</a:t>
            </a:r>
          </a:p>
          <a:p>
            <a:r>
              <a:rPr kumimoji="1" lang="ja-JP" altLang="en-US" sz="1100" dirty="0">
                <a:latin typeface="メイリオ" panose="020B0604030504040204" pitchFamily="50" charset="-128"/>
                <a:ea typeface="メイリオ" panose="020B0604030504040204" pitchFamily="50" charset="-128"/>
              </a:rPr>
              <a:t>□追加がある場合、その内容を記載。追加がない場合には空欄とする。</a:t>
            </a:r>
            <a:endParaRPr kumimoji="1" lang="en-US" altLang="ja-JP" sz="1100" dirty="0">
              <a:latin typeface="メイリオ" panose="020B0604030504040204" pitchFamily="50" charset="-128"/>
              <a:ea typeface="メイリオ" panose="020B0604030504040204" pitchFamily="50" charset="-128"/>
            </a:endParaRPr>
          </a:p>
          <a:p>
            <a:endParaRPr kumimoji="1" lang="en-US" altLang="ja-JP" sz="100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（例）コロナ禍に対する企業支援。</a:t>
            </a:r>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31A30D24-8B77-4EDA-B53C-684747F536BC}"/>
              </a:ext>
            </a:extLst>
          </p:cNvPr>
          <p:cNvSpPr/>
          <p:nvPr/>
        </p:nvSpPr>
        <p:spPr>
          <a:xfrm>
            <a:off x="2628901" y="990601"/>
            <a:ext cx="5130919" cy="6268624"/>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本事業の内容</a:t>
            </a:r>
            <a:r>
              <a:rPr kumimoji="1" lang="en-US" altLang="ja-JP" sz="1200" dirty="0">
                <a:solidFill>
                  <a:schemeClr val="tx1"/>
                </a:solidFill>
                <a:latin typeface="メイリオ" panose="020B0604030504040204" pitchFamily="50" charset="-128"/>
                <a:ea typeface="メイリオ" panose="020B0604030504040204" pitchFamily="50" charset="-128"/>
              </a:rPr>
              <a:t>】</a:t>
            </a:r>
          </a:p>
          <a:p>
            <a:r>
              <a:rPr kumimoji="1" lang="ja-JP" altLang="en-US" sz="1100" dirty="0">
                <a:solidFill>
                  <a:schemeClr val="tx1"/>
                </a:solidFill>
                <a:latin typeface="メイリオ" panose="020B0604030504040204" pitchFamily="50" charset="-128"/>
                <a:ea typeface="メイリオ" panose="020B0604030504040204" pitchFamily="50" charset="-128"/>
              </a:rPr>
              <a:t>□追加や変更がある場合、変更理由と変更した事業内容を事業計画申請時との違いが分かるように記載。追加や変更がない場合には空欄とする。</a:t>
            </a:r>
            <a:endParaRPr kumimoji="1" lang="en-US" altLang="ja-JP" sz="1100" dirty="0">
              <a:solidFill>
                <a:schemeClr val="tx1"/>
              </a:solidFill>
              <a:latin typeface="メイリオ" panose="020B0604030504040204" pitchFamily="50" charset="-128"/>
              <a:ea typeface="メイリオ" panose="020B0604030504040204" pitchFamily="50" charset="-128"/>
            </a:endParaRPr>
          </a:p>
          <a:p>
            <a:endParaRPr kumimoji="1" lang="ja-JP" altLang="en-US" sz="110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例）コロナ禍対応の理由により、①バイヤーミーティングを１回開催から複数回開催とし、②バイヤーの対象を県外のみでなく、従来の販売域内にも拡大し、③開催方法も集合開催からオンラインミーティングとの併設開催とした（変更申請済）。</a:t>
            </a:r>
            <a:endParaRPr kumimoji="1" lang="ja-JP" altLang="en-US" sz="1050" dirty="0">
              <a:solidFill>
                <a:schemeClr val="tx1"/>
              </a:solidFill>
            </a:endParaRPr>
          </a:p>
        </p:txBody>
      </p:sp>
      <p:sp>
        <p:nvSpPr>
          <p:cNvPr id="8" name="矢印: 下 7">
            <a:extLst>
              <a:ext uri="{FF2B5EF4-FFF2-40B4-BE49-F238E27FC236}">
                <a16:creationId xmlns:a16="http://schemas.microsoft.com/office/drawing/2014/main" id="{BD4DAB23-B30F-484E-8AEE-7B94AEEC33CC}"/>
              </a:ext>
            </a:extLst>
          </p:cNvPr>
          <p:cNvSpPr/>
          <p:nvPr/>
        </p:nvSpPr>
        <p:spPr>
          <a:xfrm>
            <a:off x="1072515" y="3037902"/>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下 9">
            <a:extLst>
              <a:ext uri="{FF2B5EF4-FFF2-40B4-BE49-F238E27FC236}">
                <a16:creationId xmlns:a16="http://schemas.microsoft.com/office/drawing/2014/main" id="{1F4F8260-8565-494C-A9A8-959CF17B0418}"/>
              </a:ext>
            </a:extLst>
          </p:cNvPr>
          <p:cNvSpPr/>
          <p:nvPr/>
        </p:nvSpPr>
        <p:spPr>
          <a:xfrm flipV="1">
            <a:off x="1072515" y="5341373"/>
            <a:ext cx="262890" cy="255058"/>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下 10">
            <a:extLst>
              <a:ext uri="{FF2B5EF4-FFF2-40B4-BE49-F238E27FC236}">
                <a16:creationId xmlns:a16="http://schemas.microsoft.com/office/drawing/2014/main" id="{E73046D7-E40B-447C-ABAC-7FB55959C1BA}"/>
              </a:ext>
            </a:extLst>
          </p:cNvPr>
          <p:cNvSpPr/>
          <p:nvPr/>
        </p:nvSpPr>
        <p:spPr>
          <a:xfrm rot="16200000">
            <a:off x="2339645" y="4370375"/>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63639ACB-83D0-4CCC-A111-8E33FE25895C}"/>
              </a:ext>
            </a:extLst>
          </p:cNvPr>
          <p:cNvSpPr txBox="1"/>
          <p:nvPr/>
        </p:nvSpPr>
        <p:spPr>
          <a:xfrm>
            <a:off x="8168842" y="995818"/>
            <a:ext cx="2445345" cy="2685351"/>
          </a:xfrm>
          <a:prstGeom prst="rect">
            <a:avLst/>
          </a:prstGeom>
          <a:noFill/>
          <a:ln>
            <a:solidFill>
              <a:schemeClr val="tx1"/>
            </a:solidFill>
          </a:ln>
        </p:spPr>
        <p:txBody>
          <a:bodyPr wrap="squar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結果ならびに成果の目標と実績</a:t>
            </a:r>
            <a:r>
              <a:rPr kumimoji="1" lang="en-US" altLang="ja-JP" sz="1100" dirty="0">
                <a:latin typeface="メイリオ" panose="020B0604030504040204" pitchFamily="50" charset="-128"/>
                <a:ea typeface="メイリオ" panose="020B0604030504040204" pitchFamily="50" charset="-128"/>
              </a:rPr>
              <a:t>】</a:t>
            </a:r>
          </a:p>
          <a:p>
            <a:r>
              <a:rPr kumimoji="1" lang="ja-JP" altLang="en-US" sz="1050" dirty="0">
                <a:latin typeface="メイリオ" panose="020B0604030504040204" pitchFamily="50" charset="-128"/>
                <a:ea typeface="メイリオ" panose="020B0604030504040204" pitchFamily="50" charset="-128"/>
              </a:rPr>
              <a:t>□目標と対比して実績を記載。</a:t>
            </a:r>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○結果実績：</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・バイヤー２者以上との目標に対し、３者以上と商談成立。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・商談成立</a:t>
            </a:r>
            <a:r>
              <a:rPr kumimoji="1" lang="en-US" altLang="ja-JP" sz="1050" dirty="0">
                <a:latin typeface="メイリオ" panose="020B0604030504040204" pitchFamily="50" charset="-128"/>
                <a:ea typeface="メイリオ" panose="020B0604030504040204" pitchFamily="50" charset="-128"/>
              </a:rPr>
              <a:t>10</a:t>
            </a:r>
            <a:r>
              <a:rPr kumimoji="1" lang="ja-JP" altLang="en-US" sz="1050" dirty="0">
                <a:latin typeface="メイリオ" panose="020B0604030504040204" pitchFamily="50" charset="-128"/>
                <a:ea typeface="メイリオ" panose="020B0604030504040204" pitchFamily="50" charset="-128"/>
              </a:rPr>
              <a:t>件以上との目標に対し</a:t>
            </a:r>
            <a:r>
              <a:rPr kumimoji="1" lang="en-US" altLang="ja-JP" sz="1050" dirty="0">
                <a:latin typeface="メイリオ" panose="020B0604030504040204" pitchFamily="50" charset="-128"/>
                <a:ea typeface="メイリオ" panose="020B0604030504040204" pitchFamily="50" charset="-128"/>
              </a:rPr>
              <a:t>9</a:t>
            </a:r>
            <a:r>
              <a:rPr kumimoji="1" lang="ja-JP" altLang="en-US" sz="1050" dirty="0">
                <a:latin typeface="メイリオ" panose="020B0604030504040204" pitchFamily="50" charset="-128"/>
                <a:ea typeface="メイリオ" panose="020B0604030504040204" pitchFamily="50" charset="-128"/>
              </a:rPr>
              <a:t>件の商談成立に留まった。</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○成果実績：</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・県外移出率を</a:t>
            </a:r>
            <a:r>
              <a:rPr kumimoji="1" lang="en-US" altLang="ja-JP" sz="1050" dirty="0">
                <a:latin typeface="メイリオ" panose="020B0604030504040204" pitchFamily="50" charset="-128"/>
                <a:ea typeface="メイリオ" panose="020B0604030504040204" pitchFamily="50" charset="-128"/>
              </a:rPr>
              <a:t>50</a:t>
            </a:r>
            <a:r>
              <a:rPr kumimoji="1" lang="ja-JP" altLang="en-US" sz="1050" dirty="0">
                <a:latin typeface="メイリオ" panose="020B0604030504040204" pitchFamily="50" charset="-128"/>
                <a:ea typeface="メイリオ" panose="020B0604030504040204" pitchFamily="50" charset="-128"/>
              </a:rPr>
              <a:t>％への引上げ目標に対し現状から</a:t>
            </a:r>
            <a:r>
              <a:rPr kumimoji="1" lang="en-US" altLang="ja-JP" sz="1050" dirty="0">
                <a:latin typeface="メイリオ" panose="020B0604030504040204" pitchFamily="50" charset="-128"/>
                <a:ea typeface="メイリオ" panose="020B0604030504040204" pitchFamily="50" charset="-128"/>
              </a:rPr>
              <a:t>5</a:t>
            </a:r>
            <a:r>
              <a:rPr kumimoji="1" lang="ja-JP" altLang="en-US" sz="1050" dirty="0">
                <a:latin typeface="メイリオ" panose="020B0604030504040204" pitchFamily="50" charset="-128"/>
                <a:ea typeface="メイリオ" panose="020B0604030504040204" pitchFamily="50" charset="-128"/>
              </a:rPr>
              <a:t>％アップの</a:t>
            </a:r>
            <a:r>
              <a:rPr kumimoji="1" lang="en-US" altLang="ja-JP" sz="1050" dirty="0">
                <a:latin typeface="メイリオ" panose="020B0604030504040204" pitchFamily="50" charset="-128"/>
                <a:ea typeface="メイリオ" panose="020B0604030504040204" pitchFamily="50" charset="-128"/>
              </a:rPr>
              <a:t>35</a:t>
            </a:r>
            <a:r>
              <a:rPr kumimoji="1" lang="ja-JP" altLang="en-US" sz="1050" dirty="0">
                <a:latin typeface="メイリオ" panose="020B0604030504040204" pitchFamily="50" charset="-128"/>
                <a:ea typeface="メイリオ" panose="020B0604030504040204" pitchFamily="50" charset="-128"/>
              </a:rPr>
              <a:t>％に留まった。</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・追加目標については、従来の販売域内で新たなバイヤー１者と複数製品について商談成立。</a:t>
            </a:r>
            <a:endParaRPr kumimoji="1" lang="en-US" altLang="ja-JP" sz="1200" dirty="0">
              <a:latin typeface="メイリオ" panose="020B0604030504040204" pitchFamily="50" charset="-128"/>
              <a:ea typeface="メイリオ" panose="020B0604030504040204" pitchFamily="50" charset="-128"/>
            </a:endParaRPr>
          </a:p>
        </p:txBody>
      </p:sp>
      <p:sp>
        <p:nvSpPr>
          <p:cNvPr id="31" name="矢印: 下 30">
            <a:extLst>
              <a:ext uri="{FF2B5EF4-FFF2-40B4-BE49-F238E27FC236}">
                <a16:creationId xmlns:a16="http://schemas.microsoft.com/office/drawing/2014/main" id="{9511DE7F-2600-4B94-A4E0-D938C28236EB}"/>
              </a:ext>
            </a:extLst>
          </p:cNvPr>
          <p:cNvSpPr/>
          <p:nvPr/>
        </p:nvSpPr>
        <p:spPr>
          <a:xfrm>
            <a:off x="9289596" y="3653479"/>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92D44627-DB40-4C39-9FDC-86178666BA5E}"/>
              </a:ext>
            </a:extLst>
          </p:cNvPr>
          <p:cNvSpPr txBox="1"/>
          <p:nvPr/>
        </p:nvSpPr>
        <p:spPr>
          <a:xfrm>
            <a:off x="8133735" y="3916967"/>
            <a:ext cx="2445345" cy="1792798"/>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波及効果の目標と実績</a:t>
            </a:r>
            <a:r>
              <a:rPr kumimoji="1" lang="en-US" altLang="ja-JP" sz="1200" dirty="0">
                <a:latin typeface="メイリオ" panose="020B0604030504040204" pitchFamily="50" charset="-128"/>
                <a:ea typeface="メイリオ" panose="020B0604030504040204" pitchFamily="50" charset="-128"/>
              </a:rPr>
              <a:t>】</a:t>
            </a:r>
          </a:p>
          <a:p>
            <a:r>
              <a:rPr kumimoji="1" lang="ja-JP" altLang="en-US" sz="1100" dirty="0">
                <a:latin typeface="メイリオ" panose="020B0604030504040204" pitchFamily="50" charset="-128"/>
                <a:ea typeface="メイリオ" panose="020B0604030504040204" pitchFamily="50" charset="-128"/>
              </a:rPr>
              <a:t>□目標との対比で記載。</a:t>
            </a:r>
            <a:endParaRPr kumimoji="1" lang="en-US" altLang="ja-JP" sz="1100" dirty="0">
              <a:latin typeface="メイリオ" panose="020B0604030504040204" pitchFamily="50" charset="-128"/>
              <a:ea typeface="メイリオ" panose="020B0604030504040204" pitchFamily="50" charset="-128"/>
            </a:endParaRPr>
          </a:p>
          <a:p>
            <a:endParaRPr kumimoji="1" lang="en-US" altLang="ja-JP" sz="110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・コロナ禍対応のためバイヤーミーティングに展示する商品構成を変更したため、使用中間財の県内生産率が</a:t>
            </a:r>
            <a:r>
              <a:rPr kumimoji="1" lang="en-US" altLang="ja-JP" sz="1100" dirty="0">
                <a:latin typeface="メイリオ" panose="020B0604030504040204" pitchFamily="50" charset="-128"/>
                <a:ea typeface="メイリオ" panose="020B0604030504040204" pitchFamily="50" charset="-128"/>
              </a:rPr>
              <a:t>50</a:t>
            </a:r>
            <a:r>
              <a:rPr kumimoji="1" lang="ja-JP" altLang="en-US" sz="1100" dirty="0">
                <a:latin typeface="メイリオ" panose="020B0604030504040204" pitchFamily="50" charset="-128"/>
                <a:ea typeface="メイリオ" panose="020B0604030504040204" pitchFamily="50" charset="-128"/>
              </a:rPr>
              <a:t>％から</a:t>
            </a:r>
            <a:r>
              <a:rPr kumimoji="1" lang="en-US" altLang="ja-JP" sz="1100" dirty="0">
                <a:latin typeface="メイリオ" panose="020B0604030504040204" pitchFamily="50" charset="-128"/>
                <a:ea typeface="メイリオ" panose="020B0604030504040204" pitchFamily="50" charset="-128"/>
              </a:rPr>
              <a:t>40</a:t>
            </a:r>
            <a:r>
              <a:rPr kumimoji="1" lang="ja-JP" altLang="en-US" sz="1100" dirty="0">
                <a:latin typeface="メイリオ" panose="020B0604030504040204" pitchFamily="50" charset="-128"/>
                <a:ea typeface="メイリオ" panose="020B0604030504040204" pitchFamily="50" charset="-128"/>
              </a:rPr>
              <a:t>％と目標を下回った。使用中間財の県内生産率の増加が今後の課題と考える。</a:t>
            </a:r>
            <a:endParaRPr kumimoji="1" lang="en-US" altLang="ja-JP" sz="1200" dirty="0">
              <a:latin typeface="メイリオ" panose="020B0604030504040204" pitchFamily="50" charset="-128"/>
              <a:ea typeface="メイリオ" panose="020B0604030504040204" pitchFamily="50" charset="-128"/>
            </a:endParaRPr>
          </a:p>
        </p:txBody>
      </p:sp>
      <p:sp>
        <p:nvSpPr>
          <p:cNvPr id="35" name="矢印: 下 34">
            <a:extLst>
              <a:ext uri="{FF2B5EF4-FFF2-40B4-BE49-F238E27FC236}">
                <a16:creationId xmlns:a16="http://schemas.microsoft.com/office/drawing/2014/main" id="{6D954119-6B7D-403A-8413-7AB8CCC7C3BE}"/>
              </a:ext>
            </a:extLst>
          </p:cNvPr>
          <p:cNvSpPr/>
          <p:nvPr/>
        </p:nvSpPr>
        <p:spPr>
          <a:xfrm>
            <a:off x="9335316" y="5727112"/>
            <a:ext cx="262890" cy="291179"/>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3434814B-3FC2-4017-ACD7-A6F65C3C6062}"/>
              </a:ext>
            </a:extLst>
          </p:cNvPr>
          <p:cNvSpPr txBox="1"/>
          <p:nvPr/>
        </p:nvSpPr>
        <p:spPr>
          <a:xfrm>
            <a:off x="8133735" y="6035638"/>
            <a:ext cx="2445345" cy="1431161"/>
          </a:xfrm>
          <a:prstGeom prst="rect">
            <a:avLst/>
          </a:prstGeom>
          <a:noFill/>
          <a:ln>
            <a:solidFill>
              <a:schemeClr val="tx1"/>
            </a:solidFill>
          </a:ln>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新たな将来の支援目標</a:t>
            </a:r>
            <a:r>
              <a:rPr kumimoji="1" lang="en-US" altLang="ja-JP" sz="1200" dirty="0">
                <a:latin typeface="メイリオ" panose="020B0604030504040204" pitchFamily="50" charset="-128"/>
                <a:ea typeface="メイリオ" panose="020B0604030504040204" pitchFamily="50" charset="-128"/>
              </a:rPr>
              <a:t>】</a:t>
            </a:r>
          </a:p>
          <a:p>
            <a:r>
              <a:rPr kumimoji="1" lang="ja-JP" altLang="en-US" sz="1050" dirty="0">
                <a:latin typeface="メイリオ" panose="020B0604030504040204" pitchFamily="50" charset="-128"/>
                <a:ea typeface="メイリオ" panose="020B0604030504040204" pitchFamily="50" charset="-128"/>
              </a:rPr>
              <a:t>□＜事業計画申請時＞から追加や変更がある場合に、違いが分かるように記載。</a:t>
            </a: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（例）</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・従来の販売域内で新規バイヤーとの契約を</a:t>
            </a:r>
            <a:r>
              <a:rPr kumimoji="1" lang="en-US" altLang="ja-JP" sz="1050" dirty="0">
                <a:latin typeface="メイリオ" panose="020B0604030504040204" pitchFamily="50" charset="-128"/>
                <a:ea typeface="メイリオ" panose="020B0604030504040204" pitchFamily="50" charset="-128"/>
              </a:rPr>
              <a:t>5</a:t>
            </a:r>
            <a:r>
              <a:rPr kumimoji="1" lang="ja-JP" altLang="en-US" sz="1050" dirty="0">
                <a:latin typeface="メイリオ" panose="020B0604030504040204" pitchFamily="50" charset="-128"/>
                <a:ea typeface="メイリオ" panose="020B0604030504040204" pitchFamily="50" charset="-128"/>
              </a:rPr>
              <a:t>件以上獲得する。</a:t>
            </a:r>
          </a:p>
        </p:txBody>
      </p:sp>
      <p:sp>
        <p:nvSpPr>
          <p:cNvPr id="39" name="矢印: 下 38">
            <a:extLst>
              <a:ext uri="{FF2B5EF4-FFF2-40B4-BE49-F238E27FC236}">
                <a16:creationId xmlns:a16="http://schemas.microsoft.com/office/drawing/2014/main" id="{C294CC56-DE46-433B-89A4-7D84B441A8D7}"/>
              </a:ext>
            </a:extLst>
          </p:cNvPr>
          <p:cNvSpPr/>
          <p:nvPr/>
        </p:nvSpPr>
        <p:spPr>
          <a:xfrm rot="16200000">
            <a:off x="7835094" y="1836224"/>
            <a:ext cx="258474" cy="297182"/>
          </a:xfrm>
          <a:prstGeom prst="down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タイトル 1">
            <a:extLst>
              <a:ext uri="{FF2B5EF4-FFF2-40B4-BE49-F238E27FC236}">
                <a16:creationId xmlns:a16="http://schemas.microsoft.com/office/drawing/2014/main" id="{3F05B3A9-68EB-4076-A185-C0CE24CB008F}"/>
              </a:ext>
            </a:extLst>
          </p:cNvPr>
          <p:cNvSpPr txBox="1">
            <a:spLocks/>
          </p:cNvSpPr>
          <p:nvPr/>
        </p:nvSpPr>
        <p:spPr>
          <a:xfrm>
            <a:off x="144000" y="510000"/>
            <a:ext cx="10436542" cy="394832"/>
          </a:xfrm>
          <a:prstGeom prst="rect">
            <a:avLst/>
          </a:prstGeom>
          <a:solidFill>
            <a:srgbClr val="FFC000"/>
          </a:solidFill>
        </p:spPr>
        <p:txBody>
          <a:bodyPr vert="horz" lIns="91440" tIns="45720" rIns="91440" bIns="45720" rtlCol="0" anchor="b">
            <a:noAutofit/>
          </a:bodyPr>
          <a:lstStyle>
            <a:lvl1pPr algn="ctr" defTabSz="1007943" rtl="0" eaLnBrk="1" latinLnBrk="0" hangingPunct="1">
              <a:lnSpc>
                <a:spcPct val="90000"/>
              </a:lnSpc>
              <a:spcBef>
                <a:spcPct val="0"/>
              </a:spcBef>
              <a:buNone/>
              <a:defRPr kumimoji="1" sz="6614" kern="1200">
                <a:solidFill>
                  <a:schemeClr val="tx1"/>
                </a:solidFill>
                <a:latin typeface="+mj-lt"/>
                <a:ea typeface="+mj-ea"/>
                <a:cs typeface="+mj-cs"/>
              </a:defRPr>
            </a:lvl1pPr>
          </a:lstStyle>
          <a:p>
            <a:r>
              <a:rPr lang="ja-JP" altLang="en-US" sz="1400" dirty="0">
                <a:latin typeface="メイリオ" panose="020B0604030504040204" pitchFamily="50" charset="-128"/>
                <a:ea typeface="メイリオ" panose="020B0604030504040204" pitchFamily="50" charset="-128"/>
              </a:rPr>
              <a:t>（例） ＜成果報告＞</a:t>
            </a:r>
            <a:r>
              <a:rPr lang="ja-JP" altLang="en-US" sz="1800" dirty="0">
                <a:latin typeface="メイリオ" panose="020B0604030504040204" pitchFamily="50" charset="-128"/>
                <a:ea typeface="メイリオ" panose="020B0604030504040204" pitchFamily="50" charset="-128"/>
              </a:rPr>
              <a:t>○○中小企業支援事業</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〇〇年○○月</a:t>
            </a:r>
            <a:r>
              <a:rPr lang="en-US" altLang="ja-JP" sz="1400" dirty="0">
                <a:latin typeface="メイリオ" panose="020B0604030504040204" pitchFamily="50" charset="-128"/>
                <a:ea typeface="メイリオ" panose="020B0604030504040204" pitchFamily="50" charset="-128"/>
              </a:rPr>
              <a:t>~20</a:t>
            </a:r>
            <a:r>
              <a:rPr lang="ja-JP" altLang="en-US" sz="1400" dirty="0">
                <a:latin typeface="メイリオ" panose="020B0604030504040204" pitchFamily="50" charset="-128"/>
                <a:ea typeface="メイリオ" panose="020B0604030504040204" pitchFamily="50" charset="-128"/>
              </a:rPr>
              <a:t>○○年○○月実施予定（△△都道府県中小企業振興機関）</a:t>
            </a:r>
          </a:p>
        </p:txBody>
      </p:sp>
      <p:sp>
        <p:nvSpPr>
          <p:cNvPr id="2" name="四角形: 角を丸くする 1">
            <a:extLst>
              <a:ext uri="{FF2B5EF4-FFF2-40B4-BE49-F238E27FC236}">
                <a16:creationId xmlns:a16="http://schemas.microsoft.com/office/drawing/2014/main" id="{C5EB38DE-2958-0AE0-8637-C1BFA0BFD6E3}"/>
              </a:ext>
            </a:extLst>
          </p:cNvPr>
          <p:cNvSpPr/>
          <p:nvPr/>
        </p:nvSpPr>
        <p:spPr>
          <a:xfrm>
            <a:off x="7420164" y="52858"/>
            <a:ext cx="3225280" cy="394832"/>
          </a:xfrm>
          <a:prstGeom prst="round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成果報告記載例</a:t>
            </a:r>
          </a:p>
        </p:txBody>
      </p:sp>
      <p:sp>
        <p:nvSpPr>
          <p:cNvPr id="9" name="テキスト ボックス 8">
            <a:extLst>
              <a:ext uri="{FF2B5EF4-FFF2-40B4-BE49-F238E27FC236}">
                <a16:creationId xmlns:a16="http://schemas.microsoft.com/office/drawing/2014/main" id="{C55A6481-19D2-8E1B-F604-E2AB7FB678B6}"/>
              </a:ext>
            </a:extLst>
          </p:cNvPr>
          <p:cNvSpPr txBox="1"/>
          <p:nvPr/>
        </p:nvSpPr>
        <p:spPr>
          <a:xfrm>
            <a:off x="144780" y="139913"/>
            <a:ext cx="3236784" cy="307777"/>
          </a:xfrm>
          <a:prstGeom prst="rect">
            <a:avLst/>
          </a:prstGeom>
          <a:noFill/>
        </p:spPr>
        <p:txBody>
          <a:bodyPr wrap="none" rtlCol="0">
            <a:spAutoFit/>
          </a:bodyPr>
          <a:lstStyle/>
          <a:p>
            <a:r>
              <a:rPr kumimoji="1" lang="ja-JP" altLang="en-US" sz="1400" dirty="0">
                <a:latin typeface="メイリオ" panose="020B0604030504040204" pitchFamily="50" charset="-128"/>
                <a:ea typeface="メイリオ" panose="020B0604030504040204" pitchFamily="50" charset="-128"/>
              </a:rPr>
              <a:t>（様式第１４－３成果報告ポンチ絵）</a:t>
            </a:r>
          </a:p>
        </p:txBody>
      </p:sp>
    </p:spTree>
    <p:extLst>
      <p:ext uri="{BB962C8B-B14F-4D97-AF65-F5344CB8AC3E}">
        <p14:creationId xmlns:p14="http://schemas.microsoft.com/office/powerpoint/2010/main" val="5139734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1949</Words>
  <Application>Microsoft Office PowerPoint</Application>
  <PresentationFormat>ユーザー設定</PresentationFormat>
  <Paragraphs>257</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メイリオ</vt:lpstr>
      <vt:lpstr>游ゴシック</vt:lpstr>
      <vt:lpstr>Arial</vt:lpstr>
      <vt:lpstr>Calibri</vt:lpstr>
      <vt:lpstr>Calibri Light</vt:lpstr>
      <vt:lpstr>Wingdings</vt:lpstr>
      <vt:lpstr>Office テーマ</vt:lpstr>
      <vt:lpstr>＜申請時＞ ○○中小企業支援事業　20〇〇年○○月~20○○年○○月実施予定　（△△都道府県中小企業振興機関）</vt:lpstr>
      <vt:lpstr>PowerPoint プレゼンテーション</vt:lpstr>
      <vt:lpstr>PowerPoint プレゼンテーション</vt:lpstr>
      <vt:lpstr>（例） ＜申請時＞ ○○中小企業支援事業20〇〇年○○月~20○○年○○月実施予定（△△都道府県中小企業振興機関協会）</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2024-12-20T05:56:31Z</dcterms:created>
  <dcterms:modified xsi:type="dcterms:W3CDTF">2024-12-20T05:56:40Z</dcterms:modified>
</cp:coreProperties>
</file>